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64" r:id="rId2"/>
    <p:sldId id="276" r:id="rId3"/>
    <p:sldId id="286" r:id="rId4"/>
    <p:sldId id="287" r:id="rId5"/>
    <p:sldId id="266" r:id="rId6"/>
    <p:sldId id="278" r:id="rId7"/>
    <p:sldId id="268" r:id="rId8"/>
    <p:sldId id="269" r:id="rId9"/>
    <p:sldId id="283" r:id="rId10"/>
    <p:sldId id="282" r:id="rId11"/>
    <p:sldId id="284" r:id="rId12"/>
    <p:sldId id="285" r:id="rId13"/>
    <p:sldId id="289" r:id="rId14"/>
    <p:sldId id="292" r:id="rId15"/>
    <p:sldId id="288" r:id="rId16"/>
    <p:sldId id="293" r:id="rId17"/>
    <p:sldId id="295" r:id="rId18"/>
    <p:sldId id="294" r:id="rId19"/>
    <p:sldId id="296"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103" autoAdjust="0"/>
  </p:normalViewPr>
  <p:slideViewPr>
    <p:cSldViewPr showGuides="1">
      <p:cViewPr>
        <p:scale>
          <a:sx n="36" d="100"/>
          <a:sy n="36" d="100"/>
        </p:scale>
        <p:origin x="624" y="456"/>
      </p:cViewPr>
      <p:guideLst>
        <p:guide pos="3839"/>
        <p:guide orient="horz" pos="2160"/>
      </p:guideLst>
    </p:cSldViewPr>
  </p:slideViewPr>
  <p:notesTextViewPr>
    <p:cViewPr>
      <p:scale>
        <a:sx n="3" d="2"/>
        <a:sy n="3" d="2"/>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5/11/2020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5/11/2020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3783411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5/11/2020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5/11/2020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5/11/2020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5/11/2020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5/11/2020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5/11/2020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5/11/2020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5/11/2020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5/11/2020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5/11/2020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concernedwomen.org/concerns-and-goals/"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www.oxfordlearning.com/how-to-study-effectively/" TargetMode="External"/><Relationship Id="rId3" Type="http://schemas.openxmlformats.org/officeDocument/2006/relationships/hyperlink" Target="https://toggl.com/time-management-tips/" TargetMode="External"/><Relationship Id="rId7" Type="http://schemas.openxmlformats.org/officeDocument/2006/relationships/hyperlink" Target="https://www.khanacademy.org/test-prep/sat/new-sat-tips-planning/new-sat-how-to-prep/a/tips-for-effective-efficient-studying" TargetMode="External"/><Relationship Id="rId2" Type="http://schemas.openxmlformats.org/officeDocument/2006/relationships/hyperlink" Target="https://ingeniusprep.com/blog/high-school-study-skills/" TargetMode="External"/><Relationship Id="rId1" Type="http://schemas.openxmlformats.org/officeDocument/2006/relationships/slideLayout" Target="../slideLayouts/slideLayout6.xml"/><Relationship Id="rId6" Type="http://schemas.openxmlformats.org/officeDocument/2006/relationships/hyperlink" Target="https://www.time4learning.com/learning-styles/" TargetMode="External"/><Relationship Id="rId5" Type="http://schemas.openxmlformats.org/officeDocument/2006/relationships/hyperlink" Target="https://www.educationcorner.com/study-skills.html" TargetMode="External"/><Relationship Id="rId4" Type="http://schemas.openxmlformats.org/officeDocument/2006/relationships/hyperlink" Target="https://www.uopeople.edu/blog/10-best-time-management-tips-for-stude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how-to-study.com/learning-style-assessmen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LearningStyleInventory.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1812" y="609600"/>
            <a:ext cx="7008574" cy="3298825"/>
          </a:xfrm>
        </p:spPr>
        <p:txBody>
          <a:bodyPr>
            <a:normAutofit/>
          </a:bodyPr>
          <a:lstStyle/>
          <a:p>
            <a:r>
              <a:rPr lang="en-US" sz="6600" b="1" dirty="0" smtClean="0"/>
              <a:t>Study Better</a:t>
            </a:r>
            <a:endParaRPr lang="en-US" sz="6600" b="1" dirty="0"/>
          </a:p>
        </p:txBody>
      </p:sp>
      <p:sp>
        <p:nvSpPr>
          <p:cNvPr id="3" name="Subtitle 2"/>
          <p:cNvSpPr>
            <a:spLocks noGrp="1"/>
          </p:cNvSpPr>
          <p:nvPr>
            <p:ph type="subTitle" idx="1"/>
          </p:nvPr>
        </p:nvSpPr>
        <p:spPr>
          <a:xfrm>
            <a:off x="5484812" y="3889375"/>
            <a:ext cx="7008574" cy="1244600"/>
          </a:xfrm>
        </p:spPr>
        <p:txBody>
          <a:bodyPr>
            <a:normAutofit/>
          </a:bodyPr>
          <a:lstStyle/>
          <a:p>
            <a:r>
              <a:rPr lang="en-US" sz="3600" dirty="0" smtClean="0"/>
              <a:t>Mrs. Papa</a:t>
            </a:r>
            <a:endParaRPr lang="en-US" sz="3600"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157354" cy="787400"/>
          </a:xfrm>
        </p:spPr>
        <p:txBody>
          <a:bodyPr/>
          <a:lstStyle/>
          <a:p>
            <a:r>
              <a:rPr lang="en-US" b="1" dirty="0"/>
              <a:t>Logical (Mathematical)</a:t>
            </a:r>
          </a:p>
        </p:txBody>
      </p:sp>
      <p:pic>
        <p:nvPicPr>
          <p:cNvPr id="8194" name="Picture 2" descr="Learning styles Visual learning Kinesthetic learning Study skills ..."/>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9812" y="76200"/>
            <a:ext cx="3738563" cy="16803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0812" y="1765042"/>
            <a:ext cx="12192000" cy="5170646"/>
          </a:xfrm>
          <a:prstGeom prst="rect">
            <a:avLst/>
          </a:prstGeom>
        </p:spPr>
        <p:txBody>
          <a:bodyPr wrap="square">
            <a:spAutoFit/>
          </a:bodyPr>
          <a:lstStyle/>
          <a:p>
            <a:r>
              <a:rPr lang="en-US" sz="2000" dirty="0"/>
              <a:t>Most logical thinkers end up being engineers, mathematicians, or pursuing the sciences. This is because they have a very unique way of learning. They are the individuals who want to understand the reason behind content or skills and tend to enjoy games like chess and doing brainteasers.</a:t>
            </a:r>
          </a:p>
          <a:p>
            <a:pPr algn="ctr"/>
            <a:r>
              <a:rPr lang="en-US" sz="2000" b="1" dirty="0" smtClean="0"/>
              <a:t>Logical </a:t>
            </a:r>
            <a:r>
              <a:rPr lang="en-US" sz="2000" b="1" dirty="0"/>
              <a:t>learners:</a:t>
            </a:r>
          </a:p>
          <a:p>
            <a:endParaRPr lang="en-US" sz="2000" dirty="0"/>
          </a:p>
          <a:p>
            <a:pPr marL="4609353" lvl="7" indent="-342900">
              <a:buFont typeface="Arial" panose="020B0604020202020204" pitchFamily="34" charset="0"/>
              <a:buChar char="•"/>
            </a:pPr>
            <a:r>
              <a:rPr lang="en-US" sz="1800" dirty="0"/>
              <a:t>Classify and group information together to better understand it</a:t>
            </a:r>
          </a:p>
          <a:p>
            <a:pPr marL="4609353" lvl="7" indent="-342900">
              <a:buFont typeface="Arial" panose="020B0604020202020204" pitchFamily="34" charset="0"/>
              <a:buChar char="•"/>
            </a:pPr>
            <a:r>
              <a:rPr lang="en-US" sz="1800" dirty="0"/>
              <a:t>Perform complex calculations</a:t>
            </a:r>
          </a:p>
          <a:p>
            <a:pPr marL="4609353" lvl="7" indent="-342900">
              <a:buFont typeface="Arial" panose="020B0604020202020204" pitchFamily="34" charset="0"/>
              <a:buChar char="•"/>
            </a:pPr>
            <a:r>
              <a:rPr lang="en-US" sz="1800" dirty="0"/>
              <a:t>Create procedures for future use, after coming up with a solution to a problem</a:t>
            </a:r>
          </a:p>
          <a:p>
            <a:pPr marL="4609353" lvl="7" indent="-342900">
              <a:buFont typeface="Arial" panose="020B0604020202020204" pitchFamily="34" charset="0"/>
              <a:buChar char="•"/>
            </a:pPr>
            <a:r>
              <a:rPr lang="en-US" sz="1800" dirty="0" smtClean="0"/>
              <a:t>Plan agendas and itineraries and even rank and number them</a:t>
            </a:r>
          </a:p>
          <a:p>
            <a:endParaRPr lang="en-US" sz="2000" dirty="0"/>
          </a:p>
          <a:p>
            <a:r>
              <a:rPr lang="en-US" sz="2000" dirty="0" smtClean="0"/>
              <a:t>Those who prefer making a neat and organized list while studying and extracting key points from material for these lists are typically logical learners.</a:t>
            </a:r>
          </a:p>
          <a:p>
            <a:endParaRPr lang="en-US" sz="2000" dirty="0"/>
          </a:p>
          <a:p>
            <a:r>
              <a:rPr lang="en-US" sz="2000" b="1" dirty="0"/>
              <a:t>You are a logical learner if: </a:t>
            </a:r>
            <a:r>
              <a:rPr lang="en-US" sz="2000" dirty="0"/>
              <a:t>You can learn something only when you understand the bigger picture, along with the logic, reasoning and systems behind that concept.</a:t>
            </a:r>
          </a:p>
        </p:txBody>
      </p:sp>
      <p:pic>
        <p:nvPicPr>
          <p:cNvPr id="8196" name="Picture 4" descr="Service Provider of Multiple Intellegence &amp; Learning Styles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2412" y="2743200"/>
            <a:ext cx="2276475"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04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15493"/>
            <a:ext cx="6424903" cy="787400"/>
          </a:xfrm>
        </p:spPr>
        <p:txBody>
          <a:bodyPr>
            <a:normAutofit/>
          </a:bodyPr>
          <a:lstStyle/>
          <a:p>
            <a:r>
              <a:rPr lang="en-US" b="1" dirty="0"/>
              <a:t>Social (Interpersonal) </a:t>
            </a:r>
          </a:p>
        </p:txBody>
      </p:sp>
      <p:sp>
        <p:nvSpPr>
          <p:cNvPr id="4" name="Rectangle 3"/>
          <p:cNvSpPr/>
          <p:nvPr/>
        </p:nvSpPr>
        <p:spPr>
          <a:xfrm>
            <a:off x="150812" y="1441132"/>
            <a:ext cx="11987186" cy="5416868"/>
          </a:xfrm>
          <a:prstGeom prst="rect">
            <a:avLst/>
          </a:prstGeom>
        </p:spPr>
        <p:txBody>
          <a:bodyPr wrap="square">
            <a:spAutoFit/>
          </a:bodyPr>
          <a:lstStyle/>
          <a:p>
            <a:r>
              <a:rPr lang="en-US" sz="2000" dirty="0"/>
              <a:t>As the name suggests, social learners are natural group workers. For students, these are the individuals that seem to be involved in every extracurricular activity. For adults, they are the individuals that like to be engaged with others, work on teams, and ask their peers for feedback in order to learn.</a:t>
            </a:r>
          </a:p>
          <a:p>
            <a:pPr algn="ctr"/>
            <a:r>
              <a:rPr lang="en-US" sz="2000" b="1" dirty="0" smtClean="0"/>
              <a:t>Social </a:t>
            </a:r>
            <a:r>
              <a:rPr lang="en-US" sz="2000" b="1" dirty="0"/>
              <a:t>learners:</a:t>
            </a:r>
          </a:p>
          <a:p>
            <a:endParaRPr lang="en-US" sz="2000" dirty="0"/>
          </a:p>
          <a:p>
            <a:pPr marL="5161697" lvl="8" indent="-285750">
              <a:buFont typeface="Arial" panose="020B0604020202020204" pitchFamily="34" charset="0"/>
              <a:buChar char="•"/>
            </a:pPr>
            <a:r>
              <a:rPr lang="en-US" sz="1800" dirty="0"/>
              <a:t>Prefer to socialize after work or class</a:t>
            </a:r>
          </a:p>
          <a:p>
            <a:pPr marL="5161697" lvl="8" indent="-285750">
              <a:buFont typeface="Arial" panose="020B0604020202020204" pitchFamily="34" charset="0"/>
              <a:buChar char="•"/>
            </a:pPr>
            <a:r>
              <a:rPr lang="en-US" sz="1800" dirty="0"/>
              <a:t>Enjoy playing group sports</a:t>
            </a:r>
          </a:p>
          <a:p>
            <a:pPr marL="5161697" lvl="8" indent="-285750">
              <a:buFont typeface="Arial" panose="020B0604020202020204" pitchFamily="34" charset="0"/>
              <a:buChar char="•"/>
            </a:pPr>
            <a:r>
              <a:rPr lang="en-US" sz="1800" dirty="0"/>
              <a:t>Bounce ideas off of others and to work through issues in a group</a:t>
            </a:r>
          </a:p>
          <a:p>
            <a:pPr marL="5161697" lvl="8" indent="-285750">
              <a:buFont typeface="Arial" panose="020B0604020202020204" pitchFamily="34" charset="0"/>
              <a:buChar char="•"/>
            </a:pPr>
            <a:r>
              <a:rPr lang="en-US" sz="1800" dirty="0"/>
              <a:t>Listen well</a:t>
            </a:r>
          </a:p>
          <a:p>
            <a:pPr marL="5161697" lvl="8" indent="-285750">
              <a:buFont typeface="Arial" panose="020B0604020202020204" pitchFamily="34" charset="0"/>
              <a:buChar char="•"/>
            </a:pPr>
            <a:r>
              <a:rPr lang="en-US" sz="1800" dirty="0"/>
              <a:t>Are often trusted by others for their </a:t>
            </a:r>
            <a:r>
              <a:rPr lang="en-US" sz="1800" dirty="0" smtClean="0"/>
              <a:t>advice</a:t>
            </a:r>
          </a:p>
          <a:p>
            <a:pPr marL="5161697" lvl="8" indent="-285750">
              <a:buFont typeface="Arial" panose="020B0604020202020204" pitchFamily="34" charset="0"/>
              <a:buChar char="•"/>
            </a:pPr>
            <a:endParaRPr lang="en-US" sz="1800" dirty="0"/>
          </a:p>
          <a:p>
            <a:r>
              <a:rPr lang="en-US" sz="2000" dirty="0"/>
              <a:t>For example, in school when teachers assign group projects, it is often a way to appeal to social learners.</a:t>
            </a:r>
          </a:p>
          <a:p>
            <a:endParaRPr lang="en-US" sz="2000" dirty="0"/>
          </a:p>
          <a:p>
            <a:r>
              <a:rPr lang="en-US" sz="2000" b="1" dirty="0"/>
              <a:t>You are a social learner if: </a:t>
            </a:r>
            <a:r>
              <a:rPr lang="en-US" sz="2000" dirty="0"/>
              <a:t>You prefer to work with other people and find you learn best in groups.</a:t>
            </a:r>
          </a:p>
        </p:txBody>
      </p:sp>
      <p:pic>
        <p:nvPicPr>
          <p:cNvPr id="9218" name="Picture 2" descr="How to learn faster - Social Learner - Wattp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012" y="0"/>
            <a:ext cx="3167063" cy="147870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nterpersonal skills for happy life"/>
          <p:cNvPicPr>
            <a:picLocks noChangeAspect="1" noChangeArrowheads="1"/>
          </p:cNvPicPr>
          <p:nvPr/>
        </p:nvPicPr>
        <p:blipFill>
          <a:blip r:embed="rId3" cstate="print">
            <a:clrChange>
              <a:clrFrom>
                <a:srgbClr val="FFCD98"/>
              </a:clrFrom>
              <a:clrTo>
                <a:srgbClr val="FFCD98">
                  <a:alpha val="0"/>
                </a:srgbClr>
              </a:clrTo>
            </a:clrChange>
            <a:extLst>
              <a:ext uri="{28A0092B-C50C-407E-A947-70E740481C1C}">
                <a14:useLocalDpi xmlns:a14="http://schemas.microsoft.com/office/drawing/2010/main" val="0"/>
              </a:ext>
            </a:extLst>
          </a:blip>
          <a:srcRect/>
          <a:stretch>
            <a:fillRect/>
          </a:stretch>
        </p:blipFill>
        <p:spPr bwMode="auto">
          <a:xfrm>
            <a:off x="1217612" y="2667000"/>
            <a:ext cx="3352800" cy="209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93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81000"/>
            <a:ext cx="6577303" cy="863600"/>
          </a:xfrm>
        </p:spPr>
        <p:txBody>
          <a:bodyPr/>
          <a:lstStyle/>
          <a:p>
            <a:r>
              <a:rPr lang="en-US" b="1" dirty="0"/>
              <a:t>Solitary (Intrapersonal)</a:t>
            </a:r>
          </a:p>
        </p:txBody>
      </p:sp>
      <p:pic>
        <p:nvPicPr>
          <p:cNvPr id="10242" name="Picture 2" descr="How to learn faster - Intrapersonal Learners - Wattp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8012" y="152400"/>
            <a:ext cx="3443288" cy="15967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7012" y="1905000"/>
            <a:ext cx="11961813" cy="5016758"/>
          </a:xfrm>
          <a:prstGeom prst="rect">
            <a:avLst/>
          </a:prstGeom>
        </p:spPr>
        <p:txBody>
          <a:bodyPr wrap="square">
            <a:spAutoFit/>
          </a:bodyPr>
          <a:lstStyle/>
          <a:p>
            <a:r>
              <a:rPr lang="en-US" sz="2000" dirty="0"/>
              <a:t>Solitary learners are individuals who simply prefer to learn on their own and keep to themselves. In most situations, this is a learning style for socially introverted people—but not always. There are some people who are extroverts in social situations but prefer to be alone when they are trying to learn. They also tend to be </a:t>
            </a:r>
            <a:r>
              <a:rPr lang="en-US" sz="2000" dirty="0">
                <a:hlinkClick r:id="rId3"/>
              </a:rPr>
              <a:t>concerned with goals</a:t>
            </a:r>
            <a:r>
              <a:rPr lang="en-US" sz="2000" dirty="0"/>
              <a:t> and outcomes</a:t>
            </a:r>
            <a:r>
              <a:rPr lang="en-US" sz="2000" dirty="0"/>
              <a:t>.</a:t>
            </a:r>
          </a:p>
          <a:p>
            <a:endParaRPr lang="en-US" sz="2000" dirty="0"/>
          </a:p>
          <a:p>
            <a:pPr algn="ctr"/>
            <a:r>
              <a:rPr lang="en-US" sz="2000" b="1" dirty="0"/>
              <a:t>Solitary learners:</a:t>
            </a:r>
          </a:p>
          <a:p>
            <a:pPr marL="1218987" lvl="8">
              <a:buFont typeface="Arial" panose="020B0604020202020204" pitchFamily="34" charset="0"/>
              <a:buChar char="•"/>
            </a:pPr>
            <a:r>
              <a:rPr lang="en-US" sz="2000" dirty="0"/>
              <a:t>Spend time on self-analysis</a:t>
            </a:r>
          </a:p>
          <a:p>
            <a:pPr marL="1218987" lvl="8">
              <a:buFont typeface="Arial" panose="020B0604020202020204" pitchFamily="34" charset="0"/>
              <a:buChar char="•"/>
            </a:pPr>
            <a:r>
              <a:rPr lang="en-US" sz="2000" dirty="0"/>
              <a:t>Prefer to relax or travel away from crowds</a:t>
            </a:r>
          </a:p>
          <a:p>
            <a:pPr marL="1218987" lvl="8">
              <a:buFont typeface="Arial" panose="020B0604020202020204" pitchFamily="34" charset="0"/>
              <a:buChar char="•"/>
            </a:pPr>
            <a:r>
              <a:rPr lang="en-US" sz="2000" dirty="0"/>
              <a:t>Think independently</a:t>
            </a:r>
          </a:p>
          <a:p>
            <a:pPr marL="1218987" lvl="8">
              <a:buFont typeface="Arial" panose="020B0604020202020204" pitchFamily="34" charset="0"/>
              <a:buChar char="•"/>
            </a:pPr>
            <a:r>
              <a:rPr lang="en-US" sz="2000" dirty="0"/>
              <a:t>Journal, write, and record personal thoughts and events as a way to improve</a:t>
            </a:r>
            <a:r>
              <a:rPr lang="en-US" sz="2000" dirty="0"/>
              <a:t>.</a:t>
            </a:r>
          </a:p>
          <a:p>
            <a:pPr marL="0" lvl="6">
              <a:buFont typeface="Arial" panose="020B0604020202020204" pitchFamily="34" charset="0"/>
              <a:buChar char="•"/>
            </a:pPr>
            <a:endParaRPr lang="en-US" sz="2000" dirty="0" smtClean="0"/>
          </a:p>
          <a:p>
            <a:pPr marL="0" lvl="6"/>
            <a:endParaRPr lang="en-US" sz="2000" dirty="0"/>
          </a:p>
          <a:p>
            <a:r>
              <a:rPr lang="en-US" sz="2000" dirty="0"/>
              <a:t>Someone who </a:t>
            </a:r>
            <a:r>
              <a:rPr lang="en-US" sz="2000" dirty="0"/>
              <a:t>reads self-help books to develop a deeper understanding of themselves is often a solitary learner.</a:t>
            </a:r>
          </a:p>
          <a:p>
            <a:r>
              <a:rPr lang="en-US" sz="2000" b="1" dirty="0"/>
              <a:t>You are a solitary learner if:</a:t>
            </a:r>
            <a:r>
              <a:rPr lang="en-US" sz="2000" dirty="0"/>
              <a:t> You need to sit alone and study by yourself in order to retain information.</a:t>
            </a:r>
          </a:p>
        </p:txBody>
      </p:sp>
    </p:spTree>
    <p:extLst>
      <p:ext uri="{BB962C8B-B14F-4D97-AF65-F5344CB8AC3E}">
        <p14:creationId xmlns:p14="http://schemas.microsoft.com/office/powerpoint/2010/main" val="2901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340868"/>
            <a:ext cx="10157354" cy="685800"/>
          </a:xfrm>
        </p:spPr>
        <p:txBody>
          <a:bodyPr>
            <a:normAutofit fontScale="90000"/>
          </a:bodyPr>
          <a:lstStyle/>
          <a:p>
            <a:r>
              <a:rPr lang="en-US" b="1" dirty="0" smtClean="0"/>
              <a:t>Auditory-Musical</a:t>
            </a:r>
            <a:endParaRPr lang="en-US" b="1" dirty="0"/>
          </a:p>
        </p:txBody>
      </p:sp>
      <p:pic>
        <p:nvPicPr>
          <p:cNvPr id="11266" name="Picture 2" descr="LEARNING STYLE INVEN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1812" y="165507"/>
            <a:ext cx="3509963" cy="14977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612" y="1649645"/>
            <a:ext cx="12114213" cy="5324535"/>
          </a:xfrm>
          <a:prstGeom prst="rect">
            <a:avLst/>
          </a:prstGeom>
        </p:spPr>
        <p:txBody>
          <a:bodyPr wrap="square">
            <a:spAutoFit/>
          </a:bodyPr>
          <a:lstStyle/>
          <a:p>
            <a:r>
              <a:rPr lang="en-US" sz="2000" dirty="0" smtClean="0"/>
              <a:t>Auditory learning </a:t>
            </a:r>
            <a:r>
              <a:rPr lang="en-US" sz="2000" dirty="0"/>
              <a:t>is a unique type of learning style, but it is used to classify those who respond primarily to sound. Unsurprisingly, most musicians are aural learners. This is a learning style that isn’t often addressed in many schools because it can be hard to teach outside of music class. These are also individuals who respond best to things such as binaural beats.</a:t>
            </a:r>
          </a:p>
          <a:p>
            <a:endParaRPr lang="en-US" sz="2000" dirty="0"/>
          </a:p>
          <a:p>
            <a:pPr algn="ctr"/>
            <a:r>
              <a:rPr lang="en-US" sz="2000" b="1" dirty="0" smtClean="0"/>
              <a:t>Auditory  </a:t>
            </a:r>
            <a:r>
              <a:rPr lang="en-US" sz="2000" b="1" dirty="0"/>
              <a:t>learners</a:t>
            </a:r>
            <a:r>
              <a:rPr lang="en-US" sz="2000" b="1" dirty="0" smtClean="0"/>
              <a:t>:</a:t>
            </a:r>
            <a:endParaRPr lang="en-US" sz="2000" dirty="0"/>
          </a:p>
          <a:p>
            <a:pPr marL="3999860" lvl="6" indent="-342900">
              <a:buFont typeface="Arial" panose="020B0604020202020204" pitchFamily="34" charset="0"/>
              <a:buChar char="•"/>
            </a:pPr>
            <a:r>
              <a:rPr lang="en-US" sz="2000" dirty="0"/>
              <a:t>Find that certain music invokes strong emotions</a:t>
            </a:r>
          </a:p>
          <a:p>
            <a:pPr marL="3999860" lvl="6" indent="-342900">
              <a:buFont typeface="Arial" panose="020B0604020202020204" pitchFamily="34" charset="0"/>
              <a:buChar char="•"/>
            </a:pPr>
            <a:r>
              <a:rPr lang="en-US" sz="2000" dirty="0"/>
              <a:t>Enjoy listening to music in the background while learning</a:t>
            </a:r>
          </a:p>
          <a:p>
            <a:pPr marL="3999860" lvl="6" indent="-342900">
              <a:buFont typeface="Arial" panose="020B0604020202020204" pitchFamily="34" charset="0"/>
              <a:buChar char="•"/>
            </a:pPr>
            <a:r>
              <a:rPr lang="en-US" sz="2000" dirty="0"/>
              <a:t>Have a good sense of pitch or rhythm</a:t>
            </a:r>
          </a:p>
          <a:p>
            <a:pPr marL="3999860" lvl="6" indent="-342900">
              <a:buFont typeface="Arial" panose="020B0604020202020204" pitchFamily="34" charset="0"/>
              <a:buChar char="•"/>
            </a:pPr>
            <a:r>
              <a:rPr lang="en-US" sz="2000" dirty="0"/>
              <a:t>Often hear songs, jingles, and themes tend to pop in their head without </a:t>
            </a:r>
            <a:r>
              <a:rPr lang="en-US" sz="2000" dirty="0" smtClean="0"/>
              <a:t>prompts</a:t>
            </a:r>
          </a:p>
          <a:p>
            <a:pPr marL="3999860" lvl="6" indent="-342900">
              <a:buFont typeface="Arial" panose="020B0604020202020204" pitchFamily="34" charset="0"/>
              <a:buChar char="•"/>
            </a:pPr>
            <a:endParaRPr lang="en-US" sz="2000" dirty="0"/>
          </a:p>
          <a:p>
            <a:r>
              <a:rPr lang="en-US" sz="2000" dirty="0" smtClean="0"/>
              <a:t>A song </a:t>
            </a:r>
            <a:r>
              <a:rPr lang="en-US" sz="2000" dirty="0"/>
              <a:t>that helps you remember the alphabetical order of all the states is a way to tap into aural learning styles.</a:t>
            </a:r>
          </a:p>
          <a:p>
            <a:endParaRPr lang="en-US" sz="2000" dirty="0"/>
          </a:p>
          <a:p>
            <a:r>
              <a:rPr lang="en-US" sz="2000" b="1" dirty="0"/>
              <a:t>You are an aural learner if: </a:t>
            </a:r>
            <a:r>
              <a:rPr lang="en-US" sz="2000" dirty="0"/>
              <a:t>You prefer learning through rhythms or tend to use clever rhymes to remember something.</a:t>
            </a:r>
          </a:p>
        </p:txBody>
      </p:sp>
      <p:pic>
        <p:nvPicPr>
          <p:cNvPr id="11268" name="Picture 4" descr="Discovering Your Learning Style | The Pathway Compass"/>
          <p:cNvPicPr>
            <a:picLocks noChangeAspect="1" noChangeArrowheads="1"/>
          </p:cNvPicPr>
          <p:nvPr/>
        </p:nvPicPr>
        <p:blipFill>
          <a:blip r:embed="rId3">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89012" y="2895600"/>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4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5815303" cy="863600"/>
          </a:xfrm>
        </p:spPr>
        <p:txBody>
          <a:bodyPr/>
          <a:lstStyle/>
          <a:p>
            <a:r>
              <a:rPr lang="en-US" b="1" dirty="0"/>
              <a:t>Naturalistic Learning</a:t>
            </a:r>
          </a:p>
        </p:txBody>
      </p:sp>
      <p:sp>
        <p:nvSpPr>
          <p:cNvPr id="3" name="Rectangle 2"/>
          <p:cNvSpPr/>
          <p:nvPr/>
        </p:nvSpPr>
        <p:spPr>
          <a:xfrm>
            <a:off x="150812" y="1418802"/>
            <a:ext cx="11709110" cy="5324535"/>
          </a:xfrm>
          <a:prstGeom prst="rect">
            <a:avLst/>
          </a:prstGeom>
        </p:spPr>
        <p:txBody>
          <a:bodyPr wrap="square">
            <a:spAutoFit/>
          </a:bodyPr>
          <a:lstStyle/>
          <a:p>
            <a:r>
              <a:rPr lang="en-US" sz="2000" dirty="0"/>
              <a:t>Naturalistic learning focuses on the need to be outside in nature to guide the learning process</a:t>
            </a:r>
            <a:r>
              <a:rPr lang="en-US" sz="2000" dirty="0" smtClean="0"/>
              <a:t>.</a:t>
            </a:r>
            <a:endParaRPr lang="en-US" sz="2000" b="1" dirty="0" smtClean="0"/>
          </a:p>
          <a:p>
            <a:pPr algn="ctr"/>
            <a:r>
              <a:rPr lang="en-US" sz="2000" b="1" dirty="0" smtClean="0"/>
              <a:t>Naturalistic </a:t>
            </a:r>
            <a:r>
              <a:rPr lang="en-US" sz="2000" b="1" dirty="0"/>
              <a:t>Learners </a:t>
            </a:r>
            <a:r>
              <a:rPr lang="en-US" sz="2000" b="1" dirty="0" smtClean="0"/>
              <a:t>:</a:t>
            </a:r>
          </a:p>
          <a:p>
            <a:pPr marL="3999860" lvl="6" indent="-342900">
              <a:buFont typeface="Arial" panose="020B0604020202020204" pitchFamily="34" charset="0"/>
              <a:buChar char="•"/>
            </a:pPr>
            <a:r>
              <a:rPr lang="en-US" sz="2000" dirty="0" smtClean="0"/>
              <a:t>Consider </a:t>
            </a:r>
            <a:r>
              <a:rPr lang="en-US" sz="2000" dirty="0"/>
              <a:t>hosting various presentations or talks outside</a:t>
            </a:r>
          </a:p>
          <a:p>
            <a:pPr marL="3999860" lvl="6" indent="-342900">
              <a:buFont typeface="Arial" panose="020B0604020202020204" pitchFamily="34" charset="0"/>
              <a:buChar char="•"/>
            </a:pPr>
            <a:r>
              <a:rPr lang="en-US" sz="2000" dirty="0"/>
              <a:t>Create guides for how to learn more about your topic out of doors</a:t>
            </a:r>
          </a:p>
          <a:p>
            <a:pPr marL="3999860" lvl="6" indent="-342900">
              <a:buFont typeface="Arial" panose="020B0604020202020204" pitchFamily="34" charset="0"/>
              <a:buChar char="•"/>
            </a:pPr>
            <a:r>
              <a:rPr lang="en-US" sz="2000" dirty="0"/>
              <a:t>Explain how your audience can observe your topic in the real world</a:t>
            </a:r>
          </a:p>
          <a:p>
            <a:pPr marL="3999860" lvl="6" indent="-342900">
              <a:buFont typeface="Arial" panose="020B0604020202020204" pitchFamily="34" charset="0"/>
              <a:buChar char="•"/>
            </a:pPr>
            <a:r>
              <a:rPr lang="en-US" sz="2000" dirty="0"/>
              <a:t>Work one-on-one with audience members outside</a:t>
            </a:r>
          </a:p>
          <a:p>
            <a:endParaRPr lang="en-US" sz="2000" dirty="0"/>
          </a:p>
          <a:p>
            <a:endParaRPr lang="en-US" sz="2000" dirty="0"/>
          </a:p>
          <a:p>
            <a:r>
              <a:rPr lang="en-US" sz="2000" dirty="0"/>
              <a:t>Connect with naturalistic learners by offering one-on-one sessions outside or allow students to work outside regularly</a:t>
            </a:r>
            <a:r>
              <a:rPr lang="en-US" sz="2000" dirty="0" smtClean="0"/>
              <a:t>.</a:t>
            </a:r>
          </a:p>
          <a:p>
            <a:endParaRPr lang="en-US" sz="2000" dirty="0" smtClean="0"/>
          </a:p>
          <a:p>
            <a:r>
              <a:rPr lang="en-US" sz="2000" b="1" dirty="0"/>
              <a:t>You are a social learner if: </a:t>
            </a:r>
            <a:r>
              <a:rPr lang="en-US" sz="2000" dirty="0" smtClean="0"/>
              <a:t>If you prefer </a:t>
            </a:r>
            <a:r>
              <a:rPr lang="en-US" sz="2000" dirty="0"/>
              <a:t>to be out of doors, observing how things work in nature. Unsurprisingly, those with this learning style often end up becoming scientists or horticulturists</a:t>
            </a:r>
            <a:r>
              <a:rPr lang="en-US" sz="2000" dirty="0" smtClean="0"/>
              <a:t>.</a:t>
            </a:r>
            <a:endParaRPr lang="en-US" sz="2000" dirty="0"/>
          </a:p>
        </p:txBody>
      </p:sp>
      <p:pic>
        <p:nvPicPr>
          <p:cNvPr id="13314" name="Picture 2" descr="Types of learners - Parentcircl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812" y="2286000"/>
            <a:ext cx="2475589" cy="204526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Naturalistic intelligence by Shireen Jamal on Prezi Next"/>
          <p:cNvPicPr>
            <a:picLocks noChangeAspect="1" noChangeArrowheads="1"/>
          </p:cNvPicPr>
          <p:nvPr/>
        </p:nvPicPr>
        <p:blipFill>
          <a:blip r:embed="rId3">
            <a:clrChange>
              <a:clrFrom>
                <a:srgbClr val="E5E6C7"/>
              </a:clrFrom>
              <a:clrTo>
                <a:srgbClr val="E5E6C7">
                  <a:alpha val="0"/>
                </a:srgbClr>
              </a:clrTo>
            </a:clrChange>
            <a:extLst>
              <a:ext uri="{BEBA8EAE-BF5A-486C-A8C5-ECC9F3942E4B}">
                <a14:imgProps xmlns:a14="http://schemas.microsoft.com/office/drawing/2010/main">
                  <a14:imgLayer r:embed="rId4">
                    <a14:imgEffect>
                      <a14:backgroundRemoval t="6361" b="89822" l="10000" r="92429">
                        <a14:foregroundMark x1="22143" y1="41476" x2="25429" y2="49109"/>
                        <a14:foregroundMark x1="36571" y1="34097" x2="40857" y2="20102"/>
                        <a14:foregroundMark x1="52000" y1="57761" x2="48714" y2="67939"/>
                        <a14:foregroundMark x1="15571" y1="72519" x2="22429" y2="76081"/>
                        <a14:foregroundMark x1="66143" y1="72519" x2="64429" y2="78372"/>
                        <a14:foregroundMark x1="71143" y1="41730" x2="77714" y2="44784"/>
                        <a14:foregroundMark x1="82857" y1="72265" x2="88857" y2="80407"/>
                        <a14:foregroundMark x1="88143" y1="48601" x2="92429" y2="46565"/>
                        <a14:foregroundMark x1="83571" y1="6361" x2="85571" y2="8142"/>
                        <a14:foregroundMark x1="50143" y1="49109" x2="50143" y2="49109"/>
                      </a14:backgroundRemoval>
                    </a14:imgEffect>
                  </a14:imgLayer>
                </a14:imgProps>
              </a:ext>
              <a:ext uri="{28A0092B-C50C-407E-A947-70E740481C1C}">
                <a14:useLocalDpi xmlns:a14="http://schemas.microsoft.com/office/drawing/2010/main" val="0"/>
              </a:ext>
            </a:extLst>
          </a:blip>
          <a:srcRect/>
          <a:stretch>
            <a:fillRect/>
          </a:stretch>
        </p:blipFill>
        <p:spPr bwMode="auto">
          <a:xfrm>
            <a:off x="7237412" y="27199"/>
            <a:ext cx="3862097" cy="141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5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9412" y="609600"/>
            <a:ext cx="7620000" cy="1569660"/>
          </a:xfrm>
          <a:prstGeom prst="rect">
            <a:avLst/>
          </a:prstGeom>
          <a:noFill/>
        </p:spPr>
        <p:txBody>
          <a:bodyPr wrap="square" lIns="91440" tIns="45720" rIns="91440" bIns="45720">
            <a:spAutoFit/>
          </a:bodyPr>
          <a:lstStyle/>
          <a:p>
            <a:pPr algn="ctr"/>
            <a:r>
              <a:rPr lang="en-US" sz="9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STUDY</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72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SKILLS</a:t>
            </a:r>
          </a:p>
        </p:txBody>
      </p:sp>
      <p:sp>
        <p:nvSpPr>
          <p:cNvPr id="7" name="TextBox 6"/>
          <p:cNvSpPr txBox="1"/>
          <p:nvPr/>
        </p:nvSpPr>
        <p:spPr>
          <a:xfrm>
            <a:off x="1751012" y="2667000"/>
            <a:ext cx="4876800" cy="3046988"/>
          </a:xfrm>
          <a:prstGeom prst="rect">
            <a:avLst/>
          </a:prstGeom>
          <a:noFill/>
        </p:spPr>
        <p:txBody>
          <a:bodyPr wrap="square" rtlCol="0">
            <a:spAutoFit/>
          </a:bodyPr>
          <a:lstStyle/>
          <a:p>
            <a:pPr marL="457200" indent="-457200">
              <a:buFont typeface="+mj-lt"/>
              <a:buAutoNum type="arabicPeriod"/>
            </a:pPr>
            <a:r>
              <a:rPr lang="en-US" sz="3200" dirty="0" smtClean="0"/>
              <a:t>Time Management</a:t>
            </a:r>
          </a:p>
          <a:p>
            <a:pPr marL="457200" indent="-457200">
              <a:buFont typeface="+mj-lt"/>
              <a:buAutoNum type="arabicPeriod"/>
            </a:pPr>
            <a:r>
              <a:rPr lang="en-US" sz="3200" dirty="0" smtClean="0"/>
              <a:t>Get Organized</a:t>
            </a:r>
          </a:p>
          <a:p>
            <a:pPr marL="457200" indent="-457200">
              <a:buFont typeface="+mj-lt"/>
              <a:buAutoNum type="arabicPeriod"/>
            </a:pPr>
            <a:r>
              <a:rPr lang="en-US" sz="3200" dirty="0" smtClean="0"/>
              <a:t>Set Goals</a:t>
            </a:r>
          </a:p>
          <a:p>
            <a:pPr marL="457200" indent="-457200">
              <a:buFont typeface="+mj-lt"/>
              <a:buAutoNum type="arabicPeriod"/>
            </a:pPr>
            <a:r>
              <a:rPr lang="en-US" sz="3200" dirty="0" smtClean="0"/>
              <a:t>Plan </a:t>
            </a:r>
          </a:p>
          <a:p>
            <a:pPr marL="457200" indent="-457200">
              <a:buFont typeface="+mj-lt"/>
              <a:buAutoNum type="arabicPeriod"/>
            </a:pPr>
            <a:r>
              <a:rPr lang="en-US" sz="3200" dirty="0" smtClean="0"/>
              <a:t>Change Habits</a:t>
            </a:r>
          </a:p>
          <a:p>
            <a:pPr marL="457200" indent="-457200">
              <a:buFont typeface="+mj-lt"/>
              <a:buAutoNum type="arabicPeriod"/>
            </a:pPr>
            <a:r>
              <a:rPr lang="en-US" sz="3200" dirty="0" smtClean="0"/>
              <a:t>Make a Decision</a:t>
            </a:r>
          </a:p>
        </p:txBody>
      </p:sp>
    </p:spTree>
    <p:extLst>
      <p:ext uri="{BB962C8B-B14F-4D97-AF65-F5344CB8AC3E}">
        <p14:creationId xmlns:p14="http://schemas.microsoft.com/office/powerpoint/2010/main" val="8313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8012" y="183821"/>
            <a:ext cx="10742612" cy="667875"/>
          </a:xfrm>
          <a:prstGeom prst="rect">
            <a:avLst/>
          </a:prstGeom>
          <a:noFill/>
        </p:spPr>
        <p:txBody>
          <a:bodyPr wrap="square" lIns="91440" tIns="45720" rIns="91440" bIns="45720">
            <a:spAutoFit/>
          </a:bodyPr>
          <a:lstStyle/>
          <a:p>
            <a:pPr algn="ctr"/>
            <a:r>
              <a:rPr lang="en-US"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Time Management and Goal Setting</a:t>
            </a:r>
          </a:p>
        </p:txBody>
      </p:sp>
      <p:pic>
        <p:nvPicPr>
          <p:cNvPr id="5" name="Picture 4"/>
          <p:cNvPicPr>
            <a:picLocks noChangeAspect="1"/>
          </p:cNvPicPr>
          <p:nvPr/>
        </p:nvPicPr>
        <p:blipFill>
          <a:blip r:embed="rId2">
            <a:clrChange>
              <a:clrFrom>
                <a:srgbClr val="3BB6D5"/>
              </a:clrFrom>
              <a:clrTo>
                <a:srgbClr val="3BB6D5">
                  <a:alpha val="0"/>
                </a:srgbClr>
              </a:clrTo>
            </a:clrChange>
          </a:blip>
          <a:stretch>
            <a:fillRect/>
          </a:stretch>
        </p:blipFill>
        <p:spPr>
          <a:xfrm>
            <a:off x="150812" y="2016342"/>
            <a:ext cx="3401786" cy="2057400"/>
          </a:xfrm>
          <a:prstGeom prst="rect">
            <a:avLst/>
          </a:prstGeom>
        </p:spPr>
      </p:pic>
      <p:sp>
        <p:nvSpPr>
          <p:cNvPr id="6" name="TextBox 5"/>
          <p:cNvSpPr txBox="1"/>
          <p:nvPr/>
        </p:nvSpPr>
        <p:spPr>
          <a:xfrm>
            <a:off x="3148745" y="1225689"/>
            <a:ext cx="8610600" cy="5632311"/>
          </a:xfrm>
          <a:prstGeom prst="rect">
            <a:avLst/>
          </a:prstGeom>
          <a:noFill/>
        </p:spPr>
        <p:txBody>
          <a:bodyPr wrap="square" rtlCol="0">
            <a:spAutoFit/>
          </a:bodyPr>
          <a:lstStyle/>
          <a:p>
            <a:pPr marL="457200" indent="-457200">
              <a:buFont typeface="+mj-lt"/>
              <a:buAutoNum type="arabicPeriod"/>
            </a:pPr>
            <a:r>
              <a:rPr lang="en-US" dirty="0" smtClean="0"/>
              <a:t>Make a schedule - Plot out your day realistically</a:t>
            </a:r>
          </a:p>
          <a:p>
            <a:pPr marL="457200" indent="-457200">
              <a:buFont typeface="+mj-lt"/>
              <a:buAutoNum type="arabicPeriod"/>
            </a:pPr>
            <a:r>
              <a:rPr lang="en-US" dirty="0" smtClean="0"/>
              <a:t>Plan for your projects and tests arrange time in your day to study </a:t>
            </a:r>
          </a:p>
          <a:p>
            <a:pPr marL="457200" indent="-457200">
              <a:buFont typeface="+mj-lt"/>
              <a:buAutoNum type="arabicPeriod"/>
            </a:pPr>
            <a:r>
              <a:rPr lang="en-US" dirty="0" smtClean="0"/>
              <a:t>Work on 1 thing at a time</a:t>
            </a:r>
          </a:p>
          <a:p>
            <a:pPr marL="457200" indent="-457200">
              <a:buFont typeface="+mj-lt"/>
              <a:buAutoNum type="arabicPeriod"/>
            </a:pPr>
            <a:r>
              <a:rPr lang="en-US" dirty="0" smtClean="0"/>
              <a:t>Make study/homework time in short bursts with  built in breaks</a:t>
            </a:r>
          </a:p>
          <a:p>
            <a:pPr marL="457200" indent="-457200">
              <a:buFont typeface="+mj-lt"/>
              <a:buAutoNum type="arabicPeriod"/>
            </a:pPr>
            <a:r>
              <a:rPr lang="en-US" dirty="0" smtClean="0"/>
              <a:t>Make achievable goals for your self daily, weekly, monthly</a:t>
            </a:r>
          </a:p>
          <a:p>
            <a:pPr marL="457200" indent="-457200">
              <a:buFont typeface="+mj-lt"/>
              <a:buAutoNum type="arabicPeriod"/>
            </a:pPr>
            <a:r>
              <a:rPr lang="en-US" dirty="0" smtClean="0"/>
              <a:t>Set aside time to take break. Hour of work half hour of break. </a:t>
            </a:r>
          </a:p>
          <a:p>
            <a:pPr marL="457200" indent="-457200">
              <a:buFont typeface="+mj-lt"/>
              <a:buAutoNum type="arabicPeriod"/>
            </a:pPr>
            <a:r>
              <a:rPr lang="en-US" dirty="0" smtClean="0"/>
              <a:t>Sleep is a must </a:t>
            </a:r>
          </a:p>
          <a:p>
            <a:pPr marL="457200" indent="-457200">
              <a:buFont typeface="+mj-lt"/>
              <a:buAutoNum type="arabicPeriod"/>
            </a:pPr>
            <a:r>
              <a:rPr lang="en-US" dirty="0" smtClean="0"/>
              <a:t>Don’t over extend yourself. Learn to balance your day</a:t>
            </a:r>
          </a:p>
          <a:p>
            <a:pPr marL="457200" indent="-457200">
              <a:buFont typeface="+mj-lt"/>
              <a:buAutoNum type="arabicPeriod"/>
            </a:pPr>
            <a:r>
              <a:rPr lang="en-US" dirty="0" smtClean="0"/>
              <a:t>Ask for help when needed</a:t>
            </a:r>
          </a:p>
          <a:p>
            <a:pPr marL="457200" indent="-457200">
              <a:buFont typeface="+mj-lt"/>
              <a:buAutoNum type="arabicPeriod"/>
            </a:pPr>
            <a:r>
              <a:rPr lang="en-US" dirty="0" smtClean="0"/>
              <a:t>Plan a study group </a:t>
            </a:r>
            <a:endParaRPr lang="en-US" dirty="0"/>
          </a:p>
        </p:txBody>
      </p:sp>
    </p:spTree>
    <p:extLst>
      <p:ext uri="{BB962C8B-B14F-4D97-AF65-F5344CB8AC3E}">
        <p14:creationId xmlns:p14="http://schemas.microsoft.com/office/powerpoint/2010/main" val="311830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1412" y="228600"/>
            <a:ext cx="9549103" cy="877163"/>
          </a:xfrm>
          <a:prstGeom prst="rect">
            <a:avLst/>
          </a:prstGeom>
          <a:noFill/>
        </p:spPr>
        <p:txBody>
          <a:bodyPr wrap="square" lIns="91440" tIns="45720" rIns="91440" bIns="45720">
            <a:spAutoFit/>
          </a:bodyPr>
          <a:lstStyle/>
          <a:p>
            <a:pPr algn="ctr"/>
            <a:r>
              <a:rPr lang="en-US" sz="6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Get Organized and Plan</a:t>
            </a:r>
            <a:endParaRPr lang="en-US"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5256212" y="1524000"/>
            <a:ext cx="8268890" cy="3996630"/>
          </a:xfrm>
          <a:prstGeom prst="rect">
            <a:avLst/>
          </a:prstGeom>
        </p:spPr>
      </p:pic>
      <p:sp>
        <p:nvSpPr>
          <p:cNvPr id="5" name="Rectangle 4"/>
          <p:cNvSpPr/>
          <p:nvPr/>
        </p:nvSpPr>
        <p:spPr>
          <a:xfrm>
            <a:off x="531812" y="1105763"/>
            <a:ext cx="6781799" cy="5632311"/>
          </a:xfrm>
          <a:prstGeom prst="rect">
            <a:avLst/>
          </a:prstGeom>
        </p:spPr>
        <p:txBody>
          <a:bodyPr wrap="square">
            <a:spAutoFit/>
          </a:bodyPr>
          <a:lstStyle/>
          <a:p>
            <a:pPr marL="457200" indent="-457200">
              <a:buFont typeface="Arial" panose="020B0604020202020204" pitchFamily="34" charset="0"/>
              <a:buChar char="•"/>
            </a:pPr>
            <a:r>
              <a:rPr lang="en-US" sz="3600" dirty="0"/>
              <a:t>Write Things Down. </a:t>
            </a:r>
            <a:endParaRPr lang="en-US" sz="3600" dirty="0" smtClean="0"/>
          </a:p>
          <a:p>
            <a:pPr marL="457200" indent="-457200">
              <a:buFont typeface="Arial" panose="020B0604020202020204" pitchFamily="34" charset="0"/>
              <a:buChar char="•"/>
            </a:pPr>
            <a:r>
              <a:rPr lang="en-US" sz="3600" dirty="0" smtClean="0"/>
              <a:t>Make </a:t>
            </a:r>
            <a:r>
              <a:rPr lang="en-US" sz="3600" dirty="0"/>
              <a:t>Schedules and Deadlines. </a:t>
            </a:r>
            <a:endParaRPr lang="en-US" sz="3600" dirty="0" smtClean="0"/>
          </a:p>
          <a:p>
            <a:pPr marL="457200" indent="-457200">
              <a:buFont typeface="Arial" panose="020B0604020202020204" pitchFamily="34" charset="0"/>
              <a:buChar char="•"/>
            </a:pPr>
            <a:r>
              <a:rPr lang="en-US" sz="3600" dirty="0" smtClean="0"/>
              <a:t>Don't Procrastinate. </a:t>
            </a:r>
          </a:p>
          <a:p>
            <a:pPr marL="457200" indent="-457200">
              <a:buFont typeface="Arial" panose="020B0604020202020204" pitchFamily="34" charset="0"/>
              <a:buChar char="•"/>
            </a:pPr>
            <a:r>
              <a:rPr lang="en-US" sz="3600" dirty="0" smtClean="0"/>
              <a:t>Give Everything a Home</a:t>
            </a:r>
          </a:p>
          <a:p>
            <a:pPr marL="457200" indent="-457200">
              <a:buFont typeface="Arial" panose="020B0604020202020204" pitchFamily="34" charset="0"/>
              <a:buChar char="•"/>
            </a:pPr>
            <a:r>
              <a:rPr lang="en-US" sz="3600" dirty="0" smtClean="0"/>
              <a:t>Declutter Regularly</a:t>
            </a:r>
          </a:p>
          <a:p>
            <a:pPr marL="457200" indent="-457200">
              <a:buFont typeface="Arial" panose="020B0604020202020204" pitchFamily="34" charset="0"/>
              <a:buChar char="•"/>
            </a:pPr>
            <a:r>
              <a:rPr lang="en-US" sz="3600" dirty="0" smtClean="0"/>
              <a:t>Keep </a:t>
            </a:r>
            <a:r>
              <a:rPr lang="en-US" sz="3600" dirty="0"/>
              <a:t>Only What You </a:t>
            </a:r>
            <a:r>
              <a:rPr lang="en-US" sz="3600" dirty="0" smtClean="0"/>
              <a:t>Need</a:t>
            </a:r>
          </a:p>
          <a:p>
            <a:pPr marL="457200" indent="-457200">
              <a:buFont typeface="Arial" panose="020B0604020202020204" pitchFamily="34" charset="0"/>
              <a:buChar char="•"/>
            </a:pPr>
            <a:r>
              <a:rPr lang="en-US" sz="3600" dirty="0" smtClean="0"/>
              <a:t>Set reminders on your phone</a:t>
            </a:r>
          </a:p>
          <a:p>
            <a:pPr marL="457200" indent="-457200">
              <a:buFont typeface="Arial" panose="020B0604020202020204" pitchFamily="34" charset="0"/>
              <a:buChar char="•"/>
            </a:pPr>
            <a:r>
              <a:rPr lang="en-US" sz="3600" dirty="0" smtClean="0"/>
              <a:t>Use your phone calendar</a:t>
            </a:r>
            <a:endParaRPr lang="en-US" sz="3600" dirty="0"/>
          </a:p>
        </p:txBody>
      </p:sp>
    </p:spTree>
    <p:extLst>
      <p:ext uri="{BB962C8B-B14F-4D97-AF65-F5344CB8AC3E}">
        <p14:creationId xmlns:p14="http://schemas.microsoft.com/office/powerpoint/2010/main" val="102946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812" y="228600"/>
            <a:ext cx="11582400" cy="720197"/>
          </a:xfrm>
          <a:prstGeom prst="rect">
            <a:avLst/>
          </a:prstGeom>
          <a:noFill/>
        </p:spPr>
        <p:txBody>
          <a:bodyPr wrap="square" lIns="91440" tIns="45720" rIns="91440" bIns="45720">
            <a:spAutoFit/>
          </a:bodyPr>
          <a:lstStyle/>
          <a:p>
            <a:pPr algn="ctr"/>
            <a:r>
              <a:rPr lang="en-US" sz="48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Change Habits and Make Decisions</a:t>
            </a:r>
            <a:endParaRPr lang="en-US"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Rectangle 3"/>
          <p:cNvSpPr/>
          <p:nvPr/>
        </p:nvSpPr>
        <p:spPr>
          <a:xfrm>
            <a:off x="531812" y="1143000"/>
            <a:ext cx="6245225" cy="5262979"/>
          </a:xfrm>
          <a:prstGeom prst="rect">
            <a:avLst/>
          </a:prstGeom>
        </p:spPr>
        <p:txBody>
          <a:bodyPr wrap="square">
            <a:spAutoFit/>
          </a:bodyPr>
          <a:lstStyle/>
          <a:p>
            <a:pPr marL="342900" indent="-342900">
              <a:buFont typeface="Arial" panose="020B0604020202020204" pitchFamily="34" charset="0"/>
              <a:buChar char="•"/>
            </a:pPr>
            <a:r>
              <a:rPr lang="en-US" dirty="0"/>
              <a:t>Find your ideal working </a:t>
            </a:r>
            <a:r>
              <a:rPr lang="en-US" dirty="0" smtClean="0"/>
              <a:t>environment and </a:t>
            </a:r>
            <a:r>
              <a:rPr lang="en-US" dirty="0"/>
              <a:t>then change it up! </a:t>
            </a:r>
            <a:endParaRPr lang="en-US" dirty="0" smtClean="0"/>
          </a:p>
          <a:p>
            <a:pPr marL="342900" indent="-342900">
              <a:buFont typeface="Arial" panose="020B0604020202020204" pitchFamily="34" charset="0"/>
              <a:buChar char="•"/>
            </a:pPr>
            <a:r>
              <a:rPr lang="en-US" dirty="0" smtClean="0"/>
              <a:t>Be </a:t>
            </a:r>
            <a:r>
              <a:rPr lang="en-US" dirty="0"/>
              <a:t>an active reader with a pen in your </a:t>
            </a:r>
            <a:r>
              <a:rPr lang="en-US" dirty="0" smtClean="0"/>
              <a:t>hand</a:t>
            </a:r>
          </a:p>
          <a:p>
            <a:pPr marL="342900" indent="-342900">
              <a:buFont typeface="Arial" panose="020B0604020202020204" pitchFamily="34" charset="0"/>
              <a:buChar char="•"/>
            </a:pPr>
            <a:r>
              <a:rPr lang="en-US" dirty="0" smtClean="0"/>
              <a:t>Take </a:t>
            </a:r>
            <a:r>
              <a:rPr lang="en-US" dirty="0"/>
              <a:t>good notes in class and record lectures</a:t>
            </a:r>
            <a:r>
              <a:rPr lang="en-US" dirty="0" smtClean="0"/>
              <a:t>. </a:t>
            </a:r>
          </a:p>
          <a:p>
            <a:pPr marL="342900" indent="-342900">
              <a:buFont typeface="Arial" panose="020B0604020202020204" pitchFamily="34" charset="0"/>
              <a:buChar char="•"/>
            </a:pPr>
            <a:r>
              <a:rPr lang="en-US" dirty="0" smtClean="0"/>
              <a:t>Plan </a:t>
            </a:r>
            <a:r>
              <a:rPr lang="en-US" dirty="0"/>
              <a:t>your study time and start early. ...</a:t>
            </a:r>
          </a:p>
          <a:p>
            <a:pPr marL="342900" indent="-342900">
              <a:buFont typeface="Arial" panose="020B0604020202020204" pitchFamily="34" charset="0"/>
              <a:buChar char="•"/>
            </a:pPr>
            <a:r>
              <a:rPr lang="en-US" dirty="0" smtClean="0"/>
              <a:t>Avoid distractions</a:t>
            </a:r>
            <a:r>
              <a:rPr lang="en-US" dirty="0"/>
              <a:t>. </a:t>
            </a:r>
            <a:r>
              <a:rPr lang="en-US" dirty="0" smtClean="0"/>
              <a:t>... Practice Focusing</a:t>
            </a:r>
            <a:endParaRPr lang="en-US" dirty="0"/>
          </a:p>
          <a:p>
            <a:pPr marL="342900" indent="-342900">
              <a:buFont typeface="Arial" panose="020B0604020202020204" pitchFamily="34" charset="0"/>
              <a:buChar char="•"/>
            </a:pPr>
            <a:r>
              <a:rPr lang="en-US" dirty="0"/>
              <a:t>Know when to ask for help</a:t>
            </a:r>
            <a:r>
              <a:rPr lang="en-US" dirty="0" smtClean="0"/>
              <a:t>.</a:t>
            </a:r>
          </a:p>
          <a:p>
            <a:pPr marL="342900" indent="-342900">
              <a:buFont typeface="Arial" panose="020B0604020202020204" pitchFamily="34" charset="0"/>
              <a:buChar char="•"/>
            </a:pPr>
            <a:r>
              <a:rPr lang="en-US" dirty="0" smtClean="0"/>
              <a:t>Make your own study area </a:t>
            </a:r>
          </a:p>
          <a:p>
            <a:pPr marL="342900" indent="-342900">
              <a:buFont typeface="Arial" panose="020B0604020202020204" pitchFamily="34" charset="0"/>
              <a:buChar char="•"/>
            </a:pPr>
            <a:r>
              <a:rPr lang="en-US" dirty="0" smtClean="0"/>
              <a:t>Practice active listening</a:t>
            </a:r>
          </a:p>
          <a:p>
            <a:pPr marL="342900" indent="-342900">
              <a:buFont typeface="Arial" panose="020B0604020202020204" pitchFamily="34" charset="0"/>
              <a:buChar char="•"/>
            </a:pPr>
            <a:r>
              <a:rPr lang="en-US" dirty="0" smtClean="0"/>
              <a:t>Stay Positive – even when you fail – don't give up!</a:t>
            </a:r>
            <a:endParaRPr lang="en-US" dirty="0"/>
          </a:p>
        </p:txBody>
      </p:sp>
      <p:pic>
        <p:nvPicPr>
          <p:cNvPr id="15366" name="Picture 6" descr="bethechange.blog – The Power of Volunteers Changes Everythi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0612" y="1590008"/>
            <a:ext cx="6472237"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46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1924" y="-23037"/>
            <a:ext cx="6001361" cy="707886"/>
          </a:xfrm>
          <a:prstGeom prst="rect">
            <a:avLst/>
          </a:prstGeom>
          <a:noFill/>
        </p:spPr>
        <p:txBody>
          <a:bodyPr wrap="square" lIns="91440" tIns="45720" rIns="91440" bIns="45720">
            <a:spAutoFit/>
          </a:bodyPr>
          <a:lstStyle/>
          <a:p>
            <a:pPr algn="ctr"/>
            <a:r>
              <a:rPr lang="en-US"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Resources</a:t>
            </a:r>
            <a:endParaRPr lang="en-US" sz="6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TextBox 3"/>
          <p:cNvSpPr txBox="1"/>
          <p:nvPr/>
        </p:nvSpPr>
        <p:spPr>
          <a:xfrm>
            <a:off x="303396" y="762000"/>
            <a:ext cx="11582216" cy="6124754"/>
          </a:xfrm>
          <a:prstGeom prst="rect">
            <a:avLst/>
          </a:prstGeom>
          <a:noFill/>
        </p:spPr>
        <p:txBody>
          <a:bodyPr wrap="square" rtlCol="0">
            <a:spAutoFit/>
          </a:bodyPr>
          <a:lstStyle/>
          <a:p>
            <a:pPr marL="457200" indent="-457200">
              <a:buFont typeface="+mj-lt"/>
              <a:buAutoNum type="arabicPeriod"/>
            </a:pPr>
            <a:r>
              <a:rPr lang="en-US" sz="2800" dirty="0" smtClean="0"/>
              <a:t>Study Skills: </a:t>
            </a:r>
            <a:r>
              <a:rPr lang="en-US" sz="2800" dirty="0">
                <a:hlinkClick r:id="rId2"/>
              </a:rPr>
              <a:t>https://ingeniusprep.com/blog/high-school-study-skills</a:t>
            </a:r>
            <a:r>
              <a:rPr lang="en-US" sz="2800" dirty="0" smtClean="0">
                <a:hlinkClick r:id="rId2"/>
              </a:rPr>
              <a:t>/</a:t>
            </a:r>
            <a:endParaRPr lang="en-US" sz="2800" dirty="0" smtClean="0"/>
          </a:p>
          <a:p>
            <a:pPr marL="457200" indent="-457200">
              <a:buFont typeface="+mj-lt"/>
              <a:buAutoNum type="arabicPeriod"/>
            </a:pPr>
            <a:r>
              <a:rPr lang="en-US" sz="2800" dirty="0" smtClean="0"/>
              <a:t>Time Management: </a:t>
            </a:r>
            <a:r>
              <a:rPr lang="en-US" sz="2800" dirty="0">
                <a:hlinkClick r:id="rId3"/>
              </a:rPr>
              <a:t>https://toggl.com/time-management-tips</a:t>
            </a:r>
            <a:r>
              <a:rPr lang="en-US" sz="2800" dirty="0" smtClean="0">
                <a:hlinkClick r:id="rId3"/>
              </a:rPr>
              <a:t>/</a:t>
            </a:r>
            <a:endParaRPr lang="en-US" sz="2800" dirty="0" smtClean="0"/>
          </a:p>
          <a:p>
            <a:pPr marL="457200" indent="-457200">
              <a:buFont typeface="+mj-lt"/>
              <a:buAutoNum type="arabicPeriod"/>
            </a:pPr>
            <a:r>
              <a:rPr lang="en-US" sz="2800" dirty="0" smtClean="0"/>
              <a:t>Time Management Tips: </a:t>
            </a:r>
            <a:r>
              <a:rPr lang="en-US" sz="2800" dirty="0">
                <a:hlinkClick r:id="rId4"/>
              </a:rPr>
              <a:t>https://www.uopeople.edu/blog/10-best-time-management-tips-for-students</a:t>
            </a:r>
            <a:r>
              <a:rPr lang="en-US" sz="2800" dirty="0" smtClean="0">
                <a:hlinkClick r:id="rId4"/>
              </a:rPr>
              <a:t>/</a:t>
            </a:r>
            <a:endParaRPr lang="en-US" sz="2800" dirty="0" smtClean="0"/>
          </a:p>
          <a:p>
            <a:pPr marL="457200" indent="-457200">
              <a:buFont typeface="+mj-lt"/>
              <a:buAutoNum type="arabicPeriod"/>
            </a:pPr>
            <a:r>
              <a:rPr lang="en-US" sz="2800" dirty="0" smtClean="0"/>
              <a:t>Study Skills Tips: </a:t>
            </a:r>
            <a:r>
              <a:rPr lang="en-US" sz="2800" dirty="0">
                <a:hlinkClick r:id="rId5"/>
              </a:rPr>
              <a:t>https://</a:t>
            </a:r>
            <a:r>
              <a:rPr lang="en-US" sz="2800" dirty="0" smtClean="0">
                <a:hlinkClick r:id="rId5"/>
              </a:rPr>
              <a:t>www.educationcorner.com/study-skills.html</a:t>
            </a:r>
            <a:endParaRPr lang="en-US" sz="2800" dirty="0" smtClean="0"/>
          </a:p>
          <a:p>
            <a:pPr marL="457200" indent="-457200">
              <a:buFont typeface="+mj-lt"/>
              <a:buAutoNum type="arabicPeriod"/>
            </a:pPr>
            <a:r>
              <a:rPr lang="en-US" sz="2800" dirty="0" smtClean="0"/>
              <a:t>Learning Styles: </a:t>
            </a:r>
            <a:r>
              <a:rPr lang="en-US" sz="2800" dirty="0">
                <a:hlinkClick r:id="rId6"/>
              </a:rPr>
              <a:t>https://www.time4learning.com/learning-styles</a:t>
            </a:r>
            <a:r>
              <a:rPr lang="en-US" sz="2800" dirty="0" smtClean="0">
                <a:hlinkClick r:id="rId6"/>
              </a:rPr>
              <a:t>/</a:t>
            </a:r>
            <a:endParaRPr lang="en-US" sz="2800" dirty="0" smtClean="0"/>
          </a:p>
          <a:p>
            <a:pPr marL="457200" indent="-457200">
              <a:buFont typeface="+mj-lt"/>
              <a:buAutoNum type="arabicPeriod"/>
            </a:pPr>
            <a:r>
              <a:rPr lang="en-US" sz="2800" dirty="0" smtClean="0"/>
              <a:t>Tips for effective Studying : </a:t>
            </a:r>
            <a:r>
              <a:rPr lang="en-US" sz="2800" dirty="0">
                <a:hlinkClick r:id="rId7"/>
              </a:rPr>
              <a:t>https://</a:t>
            </a:r>
            <a:r>
              <a:rPr lang="en-US" sz="2800" dirty="0" smtClean="0">
                <a:hlinkClick r:id="rId7"/>
              </a:rPr>
              <a:t>www.khanacademy.org/test-prep/sat/new-sat-tips-planning/new-sat-how-to-prep/a/tips-for-effective-efficient-studying</a:t>
            </a:r>
            <a:endParaRPr lang="en-US" sz="2800" dirty="0" smtClean="0"/>
          </a:p>
          <a:p>
            <a:pPr marL="457200" indent="-457200">
              <a:buFont typeface="+mj-lt"/>
              <a:buAutoNum type="arabicPeriod"/>
            </a:pPr>
            <a:r>
              <a:rPr lang="en-US" sz="2800" dirty="0" smtClean="0"/>
              <a:t>How to Study: </a:t>
            </a:r>
            <a:r>
              <a:rPr lang="en-US" sz="2800" dirty="0">
                <a:hlinkClick r:id="rId8"/>
              </a:rPr>
              <a:t>https://www.oxfordlearning.com/how-to-study-effectively/</a:t>
            </a:r>
            <a:endParaRPr lang="en-US" sz="2800" dirty="0"/>
          </a:p>
        </p:txBody>
      </p:sp>
    </p:spTree>
    <p:extLst>
      <p:ext uri="{BB962C8B-B14F-4D97-AF65-F5344CB8AC3E}">
        <p14:creationId xmlns:p14="http://schemas.microsoft.com/office/powerpoint/2010/main" val="48656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304800"/>
            <a:ext cx="4291303" cy="939800"/>
          </a:xfrm>
        </p:spPr>
        <p:txBody>
          <a:bodyPr>
            <a:normAutofit/>
          </a:bodyPr>
          <a:lstStyle/>
          <a:p>
            <a:r>
              <a:rPr lang="en-US" sz="4800" b="1" dirty="0" smtClean="0"/>
              <a:t>Why Study?</a:t>
            </a:r>
            <a:endParaRPr lang="en-US" sz="4800" b="1" dirty="0"/>
          </a:p>
        </p:txBody>
      </p:sp>
      <p:sp>
        <p:nvSpPr>
          <p:cNvPr id="14" name="Content Placeholder 13"/>
          <p:cNvSpPr>
            <a:spLocks noGrp="1"/>
          </p:cNvSpPr>
          <p:nvPr>
            <p:ph idx="1"/>
          </p:nvPr>
        </p:nvSpPr>
        <p:spPr>
          <a:xfrm>
            <a:off x="836612" y="1676400"/>
            <a:ext cx="8686800" cy="4470400"/>
          </a:xfrm>
        </p:spPr>
        <p:txBody>
          <a:bodyPr/>
          <a:lstStyle/>
          <a:p>
            <a:pPr marL="0" indent="0">
              <a:buNone/>
            </a:pPr>
            <a:r>
              <a:rPr lang="en-US" b="1" dirty="0"/>
              <a:t>Studying</a:t>
            </a:r>
            <a:r>
              <a:rPr lang="en-US" dirty="0"/>
              <a:t> is </a:t>
            </a:r>
            <a:r>
              <a:rPr lang="en-US" dirty="0" smtClean="0"/>
              <a:t>essential </a:t>
            </a:r>
            <a:r>
              <a:rPr lang="en-US" dirty="0"/>
              <a:t>for a person to develop a complete education and provides students with the opportunity to </a:t>
            </a:r>
            <a:r>
              <a:rPr lang="en-US" dirty="0" smtClean="0"/>
              <a:t>develop</a:t>
            </a:r>
            <a:r>
              <a:rPr lang="en-US" dirty="0"/>
              <a:t> </a:t>
            </a:r>
            <a:r>
              <a:rPr lang="en-US" dirty="0" smtClean="0"/>
              <a:t>habits for a successful life. </a:t>
            </a:r>
          </a:p>
          <a:p>
            <a:r>
              <a:rPr lang="en-US" dirty="0"/>
              <a:t>T</a:t>
            </a:r>
            <a:r>
              <a:rPr lang="en-US" dirty="0" smtClean="0"/>
              <a:t>ime </a:t>
            </a:r>
            <a:r>
              <a:rPr lang="en-US" dirty="0"/>
              <a:t>management </a:t>
            </a:r>
            <a:r>
              <a:rPr lang="en-US" dirty="0" smtClean="0"/>
              <a:t>skills</a:t>
            </a:r>
          </a:p>
          <a:p>
            <a:r>
              <a:rPr lang="en-US" dirty="0" smtClean="0"/>
              <a:t>Self-discipline</a:t>
            </a:r>
          </a:p>
          <a:p>
            <a:r>
              <a:rPr lang="en-US" dirty="0" smtClean="0"/>
              <a:t>increase </a:t>
            </a:r>
            <a:r>
              <a:rPr lang="en-US" dirty="0"/>
              <a:t>the student's ability to comprehend </a:t>
            </a:r>
            <a:r>
              <a:rPr lang="en-US" dirty="0" smtClean="0"/>
              <a:t>material.</a:t>
            </a:r>
          </a:p>
          <a:p>
            <a:r>
              <a:rPr lang="en-US" dirty="0" smtClean="0"/>
              <a:t>Improve Self-esteem</a:t>
            </a:r>
            <a:endParaRPr lang="en-US" dirty="0"/>
          </a:p>
          <a:p>
            <a:r>
              <a:rPr lang="en-US" dirty="0" smtClean="0"/>
              <a:t>Activate Self-Awareness</a:t>
            </a:r>
            <a:endParaRPr lang="en-US" dirty="0"/>
          </a:p>
        </p:txBody>
      </p:sp>
      <p:pic>
        <p:nvPicPr>
          <p:cNvPr id="3074" name="Picture 2" descr="The importance of women in academe asking bold questions"/>
          <p:cNvPicPr>
            <a:picLocks noChangeAspect="1" noChangeArrowheads="1"/>
          </p:cNvPicPr>
          <p:nvPr/>
        </p:nvPicPr>
        <p:blipFill>
          <a:blip r:embed="rId2">
            <a:clrChange>
              <a:clrFrom>
                <a:srgbClr val="ECECEC"/>
              </a:clrFrom>
              <a:clrTo>
                <a:srgbClr val="ECECEC">
                  <a:alpha val="0"/>
                </a:srgbClr>
              </a:clrTo>
            </a:clrChange>
            <a:extLst>
              <a:ext uri="{28A0092B-C50C-407E-A947-70E740481C1C}">
                <a14:useLocalDpi xmlns:a14="http://schemas.microsoft.com/office/drawing/2010/main" val="0"/>
              </a:ext>
            </a:extLst>
          </a:blip>
          <a:srcRect/>
          <a:stretch>
            <a:fillRect/>
          </a:stretch>
        </p:blipFill>
        <p:spPr bwMode="auto">
          <a:xfrm>
            <a:off x="7067217" y="4691418"/>
            <a:ext cx="4191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Long Before the SAT Should You Prep? 4 Key Tips"/>
          <p:cNvPicPr>
            <a:picLocks noChangeAspect="1" noChangeArrowheads="1"/>
          </p:cNvPicPr>
          <p:nvPr/>
        </p:nvPicPr>
        <p:blipFill>
          <a:blip r:embed="rId3">
            <a:clrChange>
              <a:clrFrom>
                <a:srgbClr val="B6E0DF"/>
              </a:clrFrom>
              <a:clrTo>
                <a:srgbClr val="B6E0DF">
                  <a:alpha val="0"/>
                </a:srgbClr>
              </a:clrTo>
            </a:clrChange>
            <a:extLst>
              <a:ext uri="{28A0092B-C50C-407E-A947-70E740481C1C}">
                <a14:useLocalDpi xmlns:a14="http://schemas.microsoft.com/office/drawing/2010/main" val="0"/>
              </a:ext>
            </a:extLst>
          </a:blip>
          <a:srcRect/>
          <a:stretch>
            <a:fillRect/>
          </a:stretch>
        </p:blipFill>
        <p:spPr bwMode="auto">
          <a:xfrm>
            <a:off x="9155442" y="-1841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8212" y="1244600"/>
            <a:ext cx="7467600" cy="1686335"/>
          </a:xfrm>
          <a:prstGeom prst="rect">
            <a:avLst/>
          </a:prstGeom>
        </p:spPr>
      </p:pic>
      <p:sp>
        <p:nvSpPr>
          <p:cNvPr id="2" name="Title 1"/>
          <p:cNvSpPr>
            <a:spLocks noGrp="1"/>
          </p:cNvSpPr>
          <p:nvPr>
            <p:ph type="title"/>
          </p:nvPr>
        </p:nvSpPr>
        <p:spPr>
          <a:xfrm>
            <a:off x="760412" y="492535"/>
            <a:ext cx="10157354" cy="711200"/>
          </a:xfrm>
        </p:spPr>
        <p:txBody>
          <a:bodyPr/>
          <a:lstStyle/>
          <a:p>
            <a:r>
              <a:rPr lang="en-US" b="1" dirty="0" smtClean="0"/>
              <a:t>Studying &amp; the Brain </a:t>
            </a:r>
            <a:endParaRPr lang="en-US" b="1" dirty="0"/>
          </a:p>
        </p:txBody>
      </p:sp>
      <p:sp>
        <p:nvSpPr>
          <p:cNvPr id="5" name="Rectangle 4"/>
          <p:cNvSpPr/>
          <p:nvPr/>
        </p:nvSpPr>
        <p:spPr>
          <a:xfrm>
            <a:off x="608012" y="3124200"/>
            <a:ext cx="11049000" cy="3108543"/>
          </a:xfrm>
          <a:prstGeom prst="rect">
            <a:avLst/>
          </a:prstGeom>
        </p:spPr>
        <p:txBody>
          <a:bodyPr wrap="square">
            <a:spAutoFit/>
          </a:bodyPr>
          <a:lstStyle/>
          <a:p>
            <a:r>
              <a:rPr lang="en-US" dirty="0">
                <a:solidFill>
                  <a:srgbClr val="222222"/>
                </a:solidFill>
                <a:latin typeface="Roboto"/>
              </a:rPr>
              <a:t>Each time you learn something new and practice </a:t>
            </a:r>
            <a:r>
              <a:rPr lang="en-US" dirty="0" smtClean="0">
                <a:solidFill>
                  <a:srgbClr val="222222"/>
                </a:solidFill>
                <a:latin typeface="Roboto"/>
              </a:rPr>
              <a:t>it your</a:t>
            </a:r>
            <a:r>
              <a:rPr lang="en-US" dirty="0">
                <a:solidFill>
                  <a:srgbClr val="222222"/>
                </a:solidFill>
                <a:latin typeface="Roboto"/>
              </a:rPr>
              <a:t> </a:t>
            </a:r>
            <a:r>
              <a:rPr lang="en-US" b="1" dirty="0">
                <a:solidFill>
                  <a:srgbClr val="222222"/>
                </a:solidFill>
                <a:latin typeface="Roboto"/>
              </a:rPr>
              <a:t>brain</a:t>
            </a:r>
            <a:r>
              <a:rPr lang="en-US" dirty="0">
                <a:solidFill>
                  <a:srgbClr val="222222"/>
                </a:solidFill>
                <a:latin typeface="Roboto"/>
              </a:rPr>
              <a:t> will </a:t>
            </a:r>
            <a:endParaRPr lang="en-US" dirty="0" smtClean="0">
              <a:solidFill>
                <a:srgbClr val="222222"/>
              </a:solidFill>
              <a:latin typeface="Roboto"/>
            </a:endParaRPr>
          </a:p>
          <a:p>
            <a:endParaRPr lang="en-US" dirty="0" smtClean="0">
              <a:solidFill>
                <a:srgbClr val="222222"/>
              </a:solidFill>
              <a:latin typeface="Roboto"/>
            </a:endParaRPr>
          </a:p>
          <a:p>
            <a:pPr marL="1561887" lvl="2" indent="-342900">
              <a:buFont typeface="Arial" panose="020B0604020202020204" pitchFamily="34" charset="0"/>
              <a:buChar char="•"/>
            </a:pPr>
            <a:r>
              <a:rPr lang="en-US" dirty="0" smtClean="0">
                <a:solidFill>
                  <a:srgbClr val="222222"/>
                </a:solidFill>
                <a:latin typeface="Roboto"/>
              </a:rPr>
              <a:t>change </a:t>
            </a:r>
            <a:r>
              <a:rPr lang="en-US" dirty="0">
                <a:solidFill>
                  <a:srgbClr val="222222"/>
                </a:solidFill>
                <a:latin typeface="Roboto"/>
              </a:rPr>
              <a:t>the structure of its neurons (cells) </a:t>
            </a:r>
            <a:endParaRPr lang="en-US" dirty="0" smtClean="0">
              <a:solidFill>
                <a:srgbClr val="222222"/>
              </a:solidFill>
              <a:latin typeface="Roboto"/>
            </a:endParaRPr>
          </a:p>
          <a:p>
            <a:pPr marL="1561887" lvl="2" indent="-342900">
              <a:buFont typeface="Arial" panose="020B0604020202020204" pitchFamily="34" charset="0"/>
              <a:buChar char="•"/>
            </a:pPr>
            <a:r>
              <a:rPr lang="en-US" dirty="0" smtClean="0">
                <a:solidFill>
                  <a:srgbClr val="222222"/>
                </a:solidFill>
                <a:latin typeface="Roboto"/>
              </a:rPr>
              <a:t>increase </a:t>
            </a:r>
            <a:r>
              <a:rPr lang="en-US" dirty="0">
                <a:solidFill>
                  <a:srgbClr val="222222"/>
                </a:solidFill>
                <a:latin typeface="Roboto"/>
              </a:rPr>
              <a:t>the number of synapses between your </a:t>
            </a:r>
            <a:r>
              <a:rPr lang="en-US" dirty="0" smtClean="0">
                <a:solidFill>
                  <a:srgbClr val="222222"/>
                </a:solidFill>
                <a:latin typeface="Roboto"/>
              </a:rPr>
              <a:t>neurons allowing </a:t>
            </a:r>
            <a:r>
              <a:rPr lang="en-US" dirty="0">
                <a:solidFill>
                  <a:srgbClr val="222222"/>
                </a:solidFill>
                <a:latin typeface="Roboto"/>
              </a:rPr>
              <a:t>them to send and receive information </a:t>
            </a:r>
            <a:r>
              <a:rPr lang="en-US" dirty="0" smtClean="0">
                <a:solidFill>
                  <a:srgbClr val="222222"/>
                </a:solidFill>
                <a:latin typeface="Roboto"/>
              </a:rPr>
              <a:t>faster</a:t>
            </a:r>
          </a:p>
          <a:p>
            <a:endParaRPr lang="en-US" dirty="0">
              <a:solidFill>
                <a:srgbClr val="222222"/>
              </a:solidFill>
              <a:latin typeface="Roboto"/>
            </a:endParaRPr>
          </a:p>
          <a:p>
            <a:endParaRPr lang="en-US" dirty="0">
              <a:solidFill>
                <a:srgbClr val="222222"/>
              </a:solidFill>
              <a:latin typeface="Roboto"/>
            </a:endParaRPr>
          </a:p>
          <a:p>
            <a:pPr algn="ctr"/>
            <a:r>
              <a:rPr lang="en-US" sz="2800" b="1" dirty="0" smtClean="0">
                <a:solidFill>
                  <a:srgbClr val="002060"/>
                </a:solidFill>
                <a:latin typeface="Roboto"/>
              </a:rPr>
              <a:t>The </a:t>
            </a:r>
            <a:r>
              <a:rPr lang="en-US" sz="2800" b="1" dirty="0">
                <a:solidFill>
                  <a:srgbClr val="002060"/>
                </a:solidFill>
                <a:latin typeface="Roboto"/>
              </a:rPr>
              <a:t>more you know, the </a:t>
            </a:r>
            <a:r>
              <a:rPr lang="en-US" sz="2800" b="1" dirty="0" smtClean="0">
                <a:solidFill>
                  <a:srgbClr val="002060"/>
                </a:solidFill>
                <a:latin typeface="Roboto"/>
              </a:rPr>
              <a:t>better your brain functions.</a:t>
            </a:r>
            <a:endParaRPr lang="en-US" sz="2800" b="1" dirty="0">
              <a:solidFill>
                <a:srgbClr val="002060"/>
              </a:solidFill>
            </a:endParaRPr>
          </a:p>
        </p:txBody>
      </p:sp>
    </p:spTree>
    <p:extLst>
      <p:ext uri="{BB962C8B-B14F-4D97-AF65-F5344CB8AC3E}">
        <p14:creationId xmlns:p14="http://schemas.microsoft.com/office/powerpoint/2010/main" val="190397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2472"/>
            <a:ext cx="10157354" cy="1397000"/>
          </a:xfrm>
        </p:spPr>
        <p:txBody>
          <a:bodyPr/>
          <a:lstStyle/>
          <a:p>
            <a:r>
              <a:rPr lang="en-US" b="1" dirty="0" smtClean="0"/>
              <a:t>Why do we learn differently</a:t>
            </a:r>
            <a:endParaRPr lang="en-US" b="1" dirty="0"/>
          </a:p>
        </p:txBody>
      </p:sp>
      <p:sp>
        <p:nvSpPr>
          <p:cNvPr id="5" name="Rectangle 4"/>
          <p:cNvSpPr/>
          <p:nvPr/>
        </p:nvSpPr>
        <p:spPr>
          <a:xfrm>
            <a:off x="684212" y="1454462"/>
            <a:ext cx="8040424" cy="4696350"/>
          </a:xfrm>
          <a:prstGeom prst="rect">
            <a:avLst/>
          </a:prstGeom>
        </p:spPr>
        <p:txBody>
          <a:bodyPr wrap="square">
            <a:spAutoFit/>
          </a:bodyPr>
          <a:lstStyle/>
          <a:p>
            <a:pPr>
              <a:lnSpc>
                <a:spcPct val="107000"/>
              </a:lnSpc>
              <a:spcAft>
                <a:spcPts val="800"/>
              </a:spcAft>
            </a:pPr>
            <a:r>
              <a:rPr lang="en-US" b="1" dirty="0">
                <a:solidFill>
                  <a:srgbClr val="002060"/>
                </a:solidFill>
                <a:latin typeface="Segoe UI" panose="020B0502040204020203" pitchFamily="34" charset="0"/>
                <a:ea typeface="Calibri" panose="020F0502020204030204" pitchFamily="34" charset="0"/>
                <a:cs typeface="Times New Roman" panose="02020603050405020304" pitchFamily="18" charset="0"/>
              </a:rPr>
              <a:t>We learn differently because of many reasons. </a:t>
            </a:r>
            <a:endParaRPr lang="en-US" b="1" dirty="0" smtClean="0">
              <a:solidFill>
                <a:srgbClr val="002060"/>
              </a:solidFill>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561887" lvl="2" indent="-342900">
              <a:lnSpc>
                <a:spcPct val="107000"/>
              </a:lnSpc>
              <a:spcAft>
                <a:spcPts val="800"/>
              </a:spcAft>
              <a:buFont typeface="Arial" panose="020B0604020202020204" pitchFamily="34" charset="0"/>
              <a:buChar char="•"/>
            </a:pPr>
            <a:r>
              <a:rPr lang="en-US" dirty="0">
                <a:solidFill>
                  <a:srgbClr val="002060"/>
                </a:solidFill>
                <a:latin typeface="Segoe UI" panose="020B0502040204020203" pitchFamily="34" charset="0"/>
                <a:ea typeface="Calibri" panose="020F0502020204030204" pitchFamily="34" charset="0"/>
                <a:cs typeface="Times New Roman" panose="02020603050405020304" pitchFamily="18" charset="0"/>
              </a:rPr>
              <a:t>Environment </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561887" lvl="2" indent="-342900">
              <a:lnSpc>
                <a:spcPct val="107000"/>
              </a:lnSpc>
              <a:spcAft>
                <a:spcPts val="800"/>
              </a:spcAft>
              <a:buFont typeface="Arial" panose="020B0604020202020204" pitchFamily="34" charset="0"/>
              <a:buChar char="•"/>
            </a:pPr>
            <a:r>
              <a:rPr lang="en-US" dirty="0">
                <a:solidFill>
                  <a:srgbClr val="002060"/>
                </a:solidFill>
                <a:latin typeface="Segoe UI" panose="020B0502040204020203" pitchFamily="34" charset="0"/>
                <a:ea typeface="Calibri" panose="020F0502020204030204" pitchFamily="34" charset="0"/>
                <a:cs typeface="Times New Roman" panose="02020603050405020304" pitchFamily="18" charset="0"/>
              </a:rPr>
              <a:t>Genetics – IQ (how we process information naturally) </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561887" lvl="2" indent="-342900">
              <a:lnSpc>
                <a:spcPct val="107000"/>
              </a:lnSpc>
              <a:spcAft>
                <a:spcPts val="800"/>
              </a:spcAft>
              <a:buFont typeface="Arial" panose="020B0604020202020204" pitchFamily="34" charset="0"/>
              <a:buChar char="•"/>
            </a:pPr>
            <a:r>
              <a:rPr lang="en-US" dirty="0" smtClean="0">
                <a:solidFill>
                  <a:srgbClr val="002060"/>
                </a:solidFill>
                <a:latin typeface="Segoe UI" panose="020B0502040204020203" pitchFamily="34" charset="0"/>
                <a:ea typeface="Calibri" panose="020F0502020204030204" pitchFamily="34" charset="0"/>
                <a:cs typeface="Times New Roman" panose="02020603050405020304" pitchFamily="18" charset="0"/>
              </a:rPr>
              <a:t>Cultural - Family </a:t>
            </a:r>
            <a:r>
              <a:rPr lang="en-US" dirty="0">
                <a:solidFill>
                  <a:srgbClr val="002060"/>
                </a:solidFill>
                <a:latin typeface="Segoe UI" panose="020B0502040204020203" pitchFamily="34" charset="0"/>
                <a:ea typeface="Calibri" panose="020F0502020204030204" pitchFamily="34" charset="0"/>
                <a:cs typeface="Times New Roman" panose="02020603050405020304" pitchFamily="18" charset="0"/>
              </a:rPr>
              <a:t>values toward education</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561887" lvl="2" indent="-342900">
              <a:lnSpc>
                <a:spcPct val="107000"/>
              </a:lnSpc>
              <a:spcAft>
                <a:spcPts val="800"/>
              </a:spcAft>
              <a:buFont typeface="Arial" panose="020B0604020202020204" pitchFamily="34" charset="0"/>
              <a:buChar char="•"/>
            </a:pPr>
            <a:r>
              <a:rPr lang="en-US" dirty="0">
                <a:solidFill>
                  <a:srgbClr val="002060"/>
                </a:solidFill>
                <a:latin typeface="Segoe UI" panose="020B0502040204020203" pitchFamily="34" charset="0"/>
                <a:ea typeface="Calibri" panose="020F0502020204030204" pitchFamily="34" charset="0"/>
                <a:cs typeface="Times New Roman" panose="02020603050405020304" pitchFamily="18" charset="0"/>
              </a:rPr>
              <a:t>Natural learning preference (how I like to </a:t>
            </a:r>
            <a:r>
              <a:rPr lang="en-US" dirty="0" smtClean="0">
                <a:solidFill>
                  <a:srgbClr val="002060"/>
                </a:solidFill>
                <a:latin typeface="Segoe UI" panose="020B0502040204020203" pitchFamily="34" charset="0"/>
                <a:ea typeface="Calibri" panose="020F0502020204030204" pitchFamily="34" charset="0"/>
                <a:cs typeface="Times New Roman" panose="02020603050405020304" pitchFamily="18" charset="0"/>
              </a:rPr>
              <a:t>learn)</a:t>
            </a:r>
          </a:p>
          <a:p>
            <a:pPr marL="1561887" lvl="2" indent="-342900">
              <a:lnSpc>
                <a:spcPct val="107000"/>
              </a:lnSpc>
              <a:spcAft>
                <a:spcPts val="800"/>
              </a:spcAft>
              <a:buFont typeface="Arial" panose="020B0604020202020204" pitchFamily="34" charset="0"/>
              <a:buChar char="•"/>
            </a:pPr>
            <a:r>
              <a:rPr lang="en-US" dirty="0" smtClean="0">
                <a:solidFill>
                  <a:srgbClr val="002060"/>
                </a:solidFill>
                <a:latin typeface="Segoe UI" panose="020B0502040204020203" pitchFamily="34" charset="0"/>
                <a:ea typeface="Calibri" panose="020F0502020204030204" pitchFamily="34" charset="0"/>
                <a:cs typeface="Times New Roman" panose="02020603050405020304" pitchFamily="18" charset="0"/>
              </a:rPr>
              <a:t>Personal history (reward vs consequences)</a:t>
            </a:r>
          </a:p>
          <a:p>
            <a:pPr marL="1561887" lvl="2" indent="-342900">
              <a:lnSpc>
                <a:spcPct val="107000"/>
              </a:lnSpc>
              <a:spcAft>
                <a:spcPts val="800"/>
              </a:spcAft>
              <a:buFont typeface="Arial" panose="020B0604020202020204" pitchFamily="34" charset="0"/>
              <a:buChar char="•"/>
            </a:pPr>
            <a:r>
              <a:rPr lang="en-US" dirty="0" smtClean="0">
                <a:solidFill>
                  <a:srgbClr val="002060"/>
                </a:solidFill>
                <a:latin typeface="Segoe UI" panose="020B0502040204020203" pitchFamily="34" charset="0"/>
                <a:ea typeface="Calibri" panose="020F0502020204030204" pitchFamily="34" charset="0"/>
                <a:cs typeface="Times New Roman" panose="02020603050405020304" pitchFamily="18" charset="0"/>
              </a:rPr>
              <a:t>Physical ability</a:t>
            </a:r>
          </a:p>
        </p:txBody>
      </p:sp>
      <p:pic>
        <p:nvPicPr>
          <p:cNvPr id="2052" name="Picture 4" descr="Floral Clipart Vine - Flower Vines , Transparent Cartoon, Free ..."/>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19069684">
            <a:off x="7214156" y="1842620"/>
            <a:ext cx="5794182" cy="352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92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99" y="3505200"/>
            <a:ext cx="8229599" cy="1930400"/>
          </a:xfrm>
        </p:spPr>
        <p:txBody>
          <a:bodyPr>
            <a:normAutofit fontScale="90000"/>
          </a:bodyPr>
          <a:lstStyle/>
          <a:p>
            <a:r>
              <a:rPr lang="en-US" sz="4400" dirty="0" smtClean="0">
                <a:hlinkClick r:id="rId3"/>
              </a:rPr>
              <a:t>What kind of Learner am I - Quiz</a:t>
            </a:r>
            <a:r>
              <a:rPr lang="en-US" dirty="0" smtClean="0"/>
              <a:t/>
            </a:r>
            <a:br>
              <a:rPr lang="en-US" dirty="0" smtClean="0"/>
            </a:br>
            <a:endParaRPr lang="en-US" dirty="0"/>
          </a:p>
        </p:txBody>
      </p:sp>
      <p:sp>
        <p:nvSpPr>
          <p:cNvPr id="3" name="Text Placeholder 2"/>
          <p:cNvSpPr>
            <a:spLocks noGrp="1"/>
          </p:cNvSpPr>
          <p:nvPr>
            <p:ph type="body" idx="1"/>
          </p:nvPr>
        </p:nvSpPr>
        <p:spPr>
          <a:xfrm>
            <a:off x="912812" y="1447800"/>
            <a:ext cx="7008574" cy="1296987"/>
          </a:xfrm>
        </p:spPr>
        <p:txBody>
          <a:bodyPr>
            <a:normAutofit/>
          </a:bodyPr>
          <a:lstStyle/>
          <a:p>
            <a:r>
              <a:rPr lang="en-US" sz="4000" dirty="0" smtClean="0">
                <a:hlinkClick r:id="rId4" action="ppaction://hlinkfile"/>
              </a:rPr>
              <a:t>LearningStyleInventory.pdf</a:t>
            </a:r>
            <a:endParaRPr lang="en-US" sz="4000"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981200"/>
            <a:ext cx="3886200" cy="2895600"/>
          </a:xfrm>
        </p:spPr>
        <p:txBody>
          <a:bodyPr>
            <a:noAutofit/>
          </a:bodyPr>
          <a:lstStyle/>
          <a:p>
            <a:r>
              <a:rPr lang="en-US" sz="6600" b="1" dirty="0" smtClean="0"/>
              <a:t>My Learning Style</a:t>
            </a:r>
            <a:endParaRPr lang="en-US" sz="6600" b="1" dirty="0"/>
          </a:p>
        </p:txBody>
      </p:sp>
      <p:pic>
        <p:nvPicPr>
          <p:cNvPr id="5122" name="Picture 2" descr="Different learning styles"/>
          <p:cNvPicPr>
            <a:picLocks noGrp="1" noChangeAspect="1" noChangeArrowheads="1"/>
          </p:cNvPicPr>
          <p:nvPr>
            <p:ph sz="half"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4076" y="0"/>
            <a:ext cx="7391400" cy="712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69839"/>
            <a:ext cx="5105400" cy="908154"/>
          </a:xfrm>
        </p:spPr>
        <p:txBody>
          <a:bodyPr/>
          <a:lstStyle/>
          <a:p>
            <a:r>
              <a:rPr lang="en-US" b="1" dirty="0"/>
              <a:t>Visual (Spatial)</a:t>
            </a:r>
          </a:p>
        </p:txBody>
      </p:sp>
      <p:sp>
        <p:nvSpPr>
          <p:cNvPr id="4" name="Rectangle 3"/>
          <p:cNvSpPr/>
          <p:nvPr/>
        </p:nvSpPr>
        <p:spPr>
          <a:xfrm>
            <a:off x="366686" y="1676400"/>
            <a:ext cx="11595126" cy="5078313"/>
          </a:xfrm>
          <a:prstGeom prst="rect">
            <a:avLst/>
          </a:prstGeom>
        </p:spPr>
        <p:txBody>
          <a:bodyPr wrap="square">
            <a:spAutoFit/>
          </a:bodyPr>
          <a:lstStyle/>
          <a:p>
            <a:r>
              <a:rPr lang="en-US" sz="1800" dirty="0" smtClean="0"/>
              <a:t>Visual </a:t>
            </a:r>
            <a:r>
              <a:rPr lang="en-US" sz="1800" dirty="0"/>
              <a:t>learners are those that learn best when they have images to help them process the information. This learning style requires them to first see what they’re expected to know. They may also need to map out or write out their thoughts in order to really process what they are thinking.</a:t>
            </a:r>
          </a:p>
          <a:p>
            <a:pPr algn="ctr"/>
            <a:endParaRPr lang="en-US" sz="1800" dirty="0" smtClean="0"/>
          </a:p>
          <a:p>
            <a:pPr algn="ctr"/>
            <a:r>
              <a:rPr lang="en-US" sz="1800" b="1" dirty="0" smtClean="0"/>
              <a:t>Visual </a:t>
            </a:r>
            <a:r>
              <a:rPr lang="en-US" sz="1800" b="1" dirty="0"/>
              <a:t>learners:</a:t>
            </a:r>
          </a:p>
          <a:p>
            <a:pPr algn="r"/>
            <a:endParaRPr lang="en-US" sz="1800" dirty="0"/>
          </a:p>
          <a:p>
            <a:pPr marL="5161697" lvl="8" indent="-285750">
              <a:buFont typeface="Arial" panose="020B0604020202020204" pitchFamily="34" charset="0"/>
              <a:buChar char="•"/>
            </a:pPr>
            <a:r>
              <a:rPr lang="en-US" sz="1800" dirty="0"/>
              <a:t>Have good spatial sense and sense of direction</a:t>
            </a:r>
          </a:p>
          <a:p>
            <a:pPr marL="5161697" lvl="8" indent="-285750">
              <a:buFont typeface="Arial" panose="020B0604020202020204" pitchFamily="34" charset="0"/>
              <a:buChar char="•"/>
            </a:pPr>
            <a:r>
              <a:rPr lang="en-US" sz="1800" dirty="0"/>
              <a:t>Can easily visualize objects, plans, and outcomes</a:t>
            </a:r>
          </a:p>
          <a:p>
            <a:pPr marL="5161697" lvl="8" indent="-285750">
              <a:buFont typeface="Arial" panose="020B0604020202020204" pitchFamily="34" charset="0"/>
              <a:buChar char="•"/>
            </a:pPr>
            <a:r>
              <a:rPr lang="en-US" sz="1800" dirty="0"/>
              <a:t>Like coloring, drawing, and doodling</a:t>
            </a:r>
          </a:p>
          <a:p>
            <a:pPr marL="5161697" lvl="8" indent="-285750">
              <a:buFont typeface="Arial" panose="020B0604020202020204" pitchFamily="34" charset="0"/>
              <a:buChar char="•"/>
            </a:pPr>
            <a:r>
              <a:rPr lang="en-US" sz="1800" dirty="0"/>
              <a:t>Have good color balance</a:t>
            </a:r>
          </a:p>
          <a:p>
            <a:pPr marL="5161697" lvl="8" indent="-285750">
              <a:buFont typeface="Arial" panose="020B0604020202020204" pitchFamily="34" charset="0"/>
              <a:buChar char="•"/>
            </a:pPr>
            <a:r>
              <a:rPr lang="en-US" sz="1800" dirty="0"/>
              <a:t>Are good at using maps and rarely get </a:t>
            </a:r>
            <a:r>
              <a:rPr lang="en-US" sz="1800" dirty="0" smtClean="0"/>
              <a:t>lost</a:t>
            </a:r>
          </a:p>
          <a:p>
            <a:pPr algn="r"/>
            <a:endParaRPr lang="en-US" sz="1800" dirty="0" smtClean="0"/>
          </a:p>
          <a:p>
            <a:pPr algn="r"/>
            <a:endParaRPr lang="en-US" sz="1800" dirty="0"/>
          </a:p>
          <a:p>
            <a:pPr algn="r"/>
            <a:r>
              <a:rPr lang="en-US" sz="1800" dirty="0" smtClean="0"/>
              <a:t>A visual learner in a writing class may process the information better by seeing a movie clip of how a film adapts the literature it was based on, instead of listening to the literature being read aloud.</a:t>
            </a:r>
          </a:p>
          <a:p>
            <a:endParaRPr lang="en-US" sz="1800" b="1" dirty="0"/>
          </a:p>
          <a:p>
            <a:r>
              <a:rPr lang="en-US" sz="1800" b="1" dirty="0"/>
              <a:t>You are a visual learner if: </a:t>
            </a:r>
            <a:r>
              <a:rPr lang="en-US" sz="1800" dirty="0"/>
              <a:t>You prefer pictures, images, and mind maps to help you process information.</a:t>
            </a:r>
          </a:p>
        </p:txBody>
      </p:sp>
      <p:pic>
        <p:nvPicPr>
          <p:cNvPr id="4098" name="Picture 2" descr="Characteristics of a Visual Learner: - AMU Learning Sty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3812" y="2856404"/>
            <a:ext cx="3290612"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What are some learning strategies for visual learners? - Quora"/>
          <p:cNvSpPr>
            <a:spLocks noChangeAspect="1" noChangeArrowheads="1"/>
          </p:cNvSpPr>
          <p:nvPr/>
        </p:nvSpPr>
        <p:spPr bwMode="auto">
          <a:xfrm>
            <a:off x="608012" y="-1349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4" name="Picture 18" descr="Study Cartoon clipart - Learning, Education, Teacher, transparent ..."/>
          <p:cNvPicPr>
            <a:picLocks noChangeAspect="1" noChangeArrowheads="1"/>
          </p:cNvPicPr>
          <p:nvPr/>
        </p:nvPicPr>
        <p:blipFill>
          <a:blip r:embed="rId3">
            <a:clrChange>
              <a:clrFrom>
                <a:srgbClr val="FCEDD8"/>
              </a:clrFrom>
              <a:clrTo>
                <a:srgbClr val="FCEDD8">
                  <a:alpha val="0"/>
                </a:srgbClr>
              </a:clrTo>
            </a:clrChange>
            <a:extLst>
              <a:ext uri="{BEBA8EAE-BF5A-486C-A8C5-ECC9F3942E4B}">
                <a14:imgProps xmlns:a14="http://schemas.microsoft.com/office/drawing/2010/main">
                  <a14:imgLayer r:embed="rId4">
                    <a14:imgEffect>
                      <a14:backgroundRemoval t="3750" b="94000" l="10000" r="90000">
                        <a14:foregroundMark x1="34222" y1="88500" x2="45556" y2="94000"/>
                        <a14:foregroundMark x1="53778" y1="76250" x2="88000" y2="76750"/>
                        <a14:foregroundMark x1="24444" y1="52250" x2="25889" y2="41250"/>
                        <a14:foregroundMark x1="26778" y1="25250" x2="29667" y2="31250"/>
                        <a14:foregroundMark x1="35000" y1="34000" x2="35444" y2="25250"/>
                        <a14:foregroundMark x1="41556" y1="31000" x2="40556" y2="22000"/>
                        <a14:foregroundMark x1="29778" y1="42250" x2="30667" y2="37250"/>
                        <a14:foregroundMark x1="44000" y1="34500" x2="60333" y2="7000"/>
                        <a14:foregroundMark x1="59556" y1="7250" x2="61333" y2="12750"/>
                        <a14:foregroundMark x1="63556" y1="3750" x2="66000" y2="13500"/>
                        <a14:foregroundMark x1="71778" y1="17750" x2="76333" y2="21250"/>
                        <a14:foregroundMark x1="75444" y1="19250" x2="72667" y2="23000"/>
                        <a14:foregroundMark x1="74333" y1="19750" x2="74333" y2="19750"/>
                        <a14:foregroundMark x1="74778" y1="17750" x2="75222" y2="18000"/>
                        <a14:foregroundMark x1="70889" y1="28000" x2="75889" y2="30250"/>
                        <a14:foregroundMark x1="67444" y1="43750" x2="68222" y2="35250"/>
                        <a14:foregroundMark x1="69333" y1="36250" x2="70444" y2="35000"/>
                        <a14:foregroundMark x1="70556" y1="6000" x2="69667" y2="17250"/>
                        <a14:foregroundMark x1="48333" y1="38250" x2="63222" y2="45250"/>
                        <a14:foregroundMark x1="58556" y1="67500" x2="58556" y2="67500"/>
                        <a14:foregroundMark x1="60889" y1="61250" x2="56222" y2="66000"/>
                        <a14:foregroundMark x1="20000" y1="33750" x2="23889" y2="33000"/>
                        <a14:foregroundMark x1="21000" y1="30750" x2="21778" y2="36750"/>
                        <a14:foregroundMark x1="64111" y1="38000" x2="63333" y2="33500"/>
                        <a14:foregroundMark x1="68333" y1="28000" x2="67000" y2="21250"/>
                        <a14:foregroundMark x1="61667" y1="27750" x2="61778" y2="22750"/>
                        <a14:foregroundMark x1="63444" y1="29000" x2="60667" y2="23500"/>
                        <a14:foregroundMark x1="44222" y1="82750" x2="46333" y2="70750"/>
                        <a14:foregroundMark x1="39778" y1="83250" x2="42889" y2="70000"/>
                        <a14:foregroundMark x1="36333" y1="82750" x2="40444" y2="70750"/>
                        <a14:foregroundMark x1="70111" y1="82750" x2="70222" y2="79750"/>
                        <a14:foregroundMark x1="72222" y1="82750" x2="73333" y2="76750"/>
                        <a14:foregroundMark x1="82667" y1="82750" x2="82889" y2="78750"/>
                        <a14:foregroundMark x1="85778" y1="83000" x2="85778" y2="76500"/>
                        <a14:foregroundMark x1="82667" y1="75500" x2="84222" y2="75500"/>
                        <a14:foregroundMark x1="87111" y1="78250" x2="87667" y2="82500"/>
                        <a14:backgroundMark x1="62333" y1="66250" x2="56111" y2="67250"/>
                        <a14:backgroundMark x1="60444" y1="82500" x2="60222" y2="77000"/>
                        <a14:backgroundMark x1="62111" y1="77750" x2="66444" y2="77000"/>
                        <a14:backgroundMark x1="54444" y1="82250" x2="56667" y2="70250"/>
                        <a14:backgroundMark x1="57444" y1="78500" x2="57222" y2="74750"/>
                        <a14:backgroundMark x1="75222" y1="82250" x2="74333" y2="75500"/>
                        <a14:backgroundMark x1="84778" y1="83000" x2="84333" y2="74500"/>
                        <a14:backgroundMark x1="83333" y1="77750" x2="84889" y2="77000"/>
                        <a14:backgroundMark x1="86444" y1="78750" x2="86333" y2="77000"/>
                        <a14:backgroundMark x1="20667" y1="32750" x2="22222" y2="34000"/>
                        <a14:backgroundMark x1="46444" y1="34000" x2="50444" y2="20500"/>
                        <a14:backgroundMark x1="52333" y1="18750" x2="59333" y2="13250"/>
                        <a14:backgroundMark x1="45333" y1="35500" x2="46333" y2="25750"/>
                        <a14:backgroundMark x1="48444" y1="36250" x2="54444" y2="20500"/>
                        <a14:backgroundMark x1="63889" y1="12500" x2="63556" y2="250"/>
                        <a14:backgroundMark x1="76333" y1="18000" x2="72000" y2="22000"/>
                        <a14:backgroundMark x1="64556" y1="16500" x2="70889" y2="20500"/>
                        <a14:backgroundMark x1="62778" y1="24750" x2="66778" y2="27750"/>
                        <a14:backgroundMark x1="78667" y1="83500" x2="78444" y2="76750"/>
                        <a14:backgroundMark x1="71556" y1="81750" x2="72778" y2="73250"/>
                      </a14:backgroundRemoval>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856412" y="-102011"/>
            <a:ext cx="4648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28600"/>
            <a:ext cx="5510503" cy="1016000"/>
          </a:xfrm>
        </p:spPr>
        <p:txBody>
          <a:bodyPr/>
          <a:lstStyle/>
          <a:p>
            <a:r>
              <a:rPr lang="en-US" b="1" dirty="0"/>
              <a:t>Verbal (Linguistic</a:t>
            </a:r>
            <a:r>
              <a:rPr lang="en-US" b="1" dirty="0" smtClean="0"/>
              <a:t>)</a:t>
            </a:r>
            <a:endParaRPr lang="en-US" b="1" dirty="0"/>
          </a:p>
        </p:txBody>
      </p:sp>
      <p:sp>
        <p:nvSpPr>
          <p:cNvPr id="3" name="Rectangle 2"/>
          <p:cNvSpPr/>
          <p:nvPr/>
        </p:nvSpPr>
        <p:spPr>
          <a:xfrm>
            <a:off x="176979" y="1888927"/>
            <a:ext cx="12038013" cy="4708981"/>
          </a:xfrm>
          <a:prstGeom prst="rect">
            <a:avLst/>
          </a:prstGeom>
        </p:spPr>
        <p:txBody>
          <a:bodyPr wrap="square">
            <a:spAutoFit/>
          </a:bodyPr>
          <a:lstStyle/>
          <a:p>
            <a:r>
              <a:rPr lang="en-US" sz="2000" dirty="0"/>
              <a:t>Verbal learners learn best both under verbal instruction and writing. They typically excel with both. These learners are typically those that go into public speaking, writing, journalism, and debating.</a:t>
            </a:r>
            <a:endParaRPr lang="en-US" sz="2000" b="1" dirty="0"/>
          </a:p>
          <a:p>
            <a:pPr algn="ctr"/>
            <a:r>
              <a:rPr lang="en-US" sz="2000" b="1" dirty="0" smtClean="0"/>
              <a:t>Verbal </a:t>
            </a:r>
            <a:r>
              <a:rPr lang="en-US" sz="2000" b="1" dirty="0"/>
              <a:t>learners:</a:t>
            </a:r>
          </a:p>
          <a:p>
            <a:pPr marL="342900" indent="-342900">
              <a:buFont typeface="Arial" panose="020B0604020202020204" pitchFamily="34" charset="0"/>
              <a:buChar char="•"/>
            </a:pPr>
            <a:endParaRPr lang="en-US" sz="2000" dirty="0"/>
          </a:p>
          <a:p>
            <a:pPr marL="3999860" lvl="6" indent="-342900">
              <a:buFont typeface="Arial" panose="020B0604020202020204" pitchFamily="34" charset="0"/>
              <a:buChar char="•"/>
            </a:pPr>
            <a:r>
              <a:rPr lang="en-US" sz="2000" dirty="0"/>
              <a:t>Express themselves in both written and spoken word</a:t>
            </a:r>
          </a:p>
          <a:p>
            <a:pPr marL="3999860" lvl="6" indent="-342900">
              <a:buFont typeface="Arial" panose="020B0604020202020204" pitchFamily="34" charset="0"/>
              <a:buChar char="•"/>
            </a:pPr>
            <a:r>
              <a:rPr lang="en-US" sz="2000" dirty="0"/>
              <a:t>Enjoy reading and writing</a:t>
            </a:r>
          </a:p>
          <a:p>
            <a:pPr marL="3999860" lvl="6" indent="-342900">
              <a:buFont typeface="Arial" panose="020B0604020202020204" pitchFamily="34" charset="0"/>
              <a:buChar char="•"/>
            </a:pPr>
            <a:r>
              <a:rPr lang="en-US" sz="2000" dirty="0"/>
              <a:t>Like tongue twisters and rhymes</a:t>
            </a:r>
          </a:p>
          <a:p>
            <a:pPr marL="3999860" lvl="6" indent="-342900">
              <a:buFont typeface="Arial" panose="020B0604020202020204" pitchFamily="34" charset="0"/>
              <a:buChar char="•"/>
            </a:pPr>
            <a:r>
              <a:rPr lang="en-US" sz="2000" dirty="0"/>
              <a:t>Has a large vocabulary and enjoys learning new words</a:t>
            </a:r>
          </a:p>
          <a:p>
            <a:endParaRPr lang="en-US" sz="2000" dirty="0" smtClean="0"/>
          </a:p>
          <a:p>
            <a:r>
              <a:rPr lang="en-US" sz="2000" dirty="0" smtClean="0"/>
              <a:t>For </a:t>
            </a:r>
            <a:r>
              <a:rPr lang="en-US" sz="2000" dirty="0"/>
              <a:t>example, reading definitions of a word aloud or writing them down a few times, are ways for verbal learners to process information.</a:t>
            </a:r>
          </a:p>
          <a:p>
            <a:endParaRPr lang="en-US" sz="2000" dirty="0"/>
          </a:p>
          <a:p>
            <a:r>
              <a:rPr lang="en-US" sz="2000" b="1" dirty="0"/>
              <a:t>You are a verbal learner if: </a:t>
            </a:r>
            <a:r>
              <a:rPr lang="en-US" sz="2000" dirty="0"/>
              <a:t>You need to read content aloud to learn something or prefer to have someone speak the information to you so you can process it.</a:t>
            </a:r>
          </a:p>
        </p:txBody>
      </p:sp>
      <p:pic>
        <p:nvPicPr>
          <p:cNvPr id="6146" name="Picture 2" descr="More on Verbal Learning Style to Understand - DMIT Test | Multiple ..."/>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91" b="100000" l="444" r="100000">
                        <a14:foregroundMark x1="1778" y1="33202" x2="4000" y2="94862"/>
                        <a14:foregroundMark x1="4000" y1="34387" x2="18000" y2="30040"/>
                        <a14:foregroundMark x1="22222" y1="46640" x2="27778" y2="52569"/>
                        <a14:foregroundMark x1="38889" y1="35968" x2="38889" y2="36759"/>
                        <a14:foregroundMark x1="44889" y1="32411" x2="44889" y2="32411"/>
                        <a14:foregroundMark x1="36444" y1="28063" x2="52667" y2="27273"/>
                        <a14:foregroundMark x1="40222" y1="58103" x2="62000" y2="56126"/>
                        <a14:foregroundMark x1="73111" y1="56917" x2="80889" y2="60474"/>
                        <a14:foregroundMark x1="74000" y1="50198" x2="83333" y2="66008"/>
                        <a14:foregroundMark x1="66667" y1="61265" x2="84222" y2="42292"/>
                        <a14:foregroundMark x1="80000" y1="24506" x2="94889" y2="22134"/>
                        <a14:foregroundMark x1="86000" y1="88538" x2="94444" y2="83399"/>
                        <a14:foregroundMark x1="94000" y1="67589" x2="88444" y2="73518"/>
                        <a14:foregroundMark x1="80889" y1="60474" x2="85556" y2="58893"/>
                        <a14:foregroundMark x1="86000" y1="40316" x2="83333" y2="30040"/>
                        <a14:foregroundMark x1="8667" y1="28063" x2="26222" y2="25692"/>
                        <a14:foregroundMark x1="20222" y1="59684" x2="16222" y2="82609"/>
                        <a14:foregroundMark x1="10000" y1="88538" x2="19778" y2="88538"/>
                        <a14:foregroundMark x1="8222" y1="89328" x2="11556" y2="89328"/>
                        <a14:foregroundMark x1="91556" y1="92095" x2="91556" y2="92095"/>
                        <a14:foregroundMark x1="94444" y1="88538" x2="99556" y2="86957"/>
                        <a14:foregroundMark x1="79556" y1="97233" x2="88444" y2="84190"/>
                        <a14:foregroundMark x1="49333" y1="30040" x2="52667" y2="28063"/>
                        <a14:backgroundMark x1="3111" y1="63241" x2="3111" y2="63241"/>
                        <a14:backgroundMark x1="3111" y1="63241" x2="0" y2="69960"/>
                        <a14:backgroundMark x1="6444" y1="62846" x2="5111" y2="62846"/>
                        <a14:backgroundMark x1="3556" y1="59684" x2="3556" y2="66798"/>
                        <a14:backgroundMark x1="4444" y1="69170" x2="4222" y2="69960"/>
                        <a14:backgroundMark x1="4000" y1="60079" x2="667" y2="55336"/>
                      </a14:backgroundRemoval>
                    </a14:imgEffect>
                  </a14:imgLayer>
                </a14:imgProps>
              </a:ext>
              <a:ext uri="{28A0092B-C50C-407E-A947-70E740481C1C}">
                <a14:useLocalDpi xmlns:a14="http://schemas.microsoft.com/office/drawing/2010/main" val="0"/>
              </a:ext>
            </a:extLst>
          </a:blip>
          <a:srcRect/>
          <a:stretch>
            <a:fillRect/>
          </a:stretch>
        </p:blipFill>
        <p:spPr bwMode="auto">
          <a:xfrm>
            <a:off x="8151812" y="76200"/>
            <a:ext cx="3429000" cy="18127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earning Styles | Communication and Employability in I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2412" y="28956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22833"/>
            <a:ext cx="8685451" cy="863600"/>
          </a:xfrm>
        </p:spPr>
        <p:txBody>
          <a:bodyPr/>
          <a:lstStyle/>
          <a:p>
            <a:r>
              <a:rPr lang="en-US" b="1" dirty="0"/>
              <a:t>Physical (Kinesthetic</a:t>
            </a:r>
            <a:r>
              <a:rPr lang="en-US" b="1" dirty="0" smtClean="0"/>
              <a:t>)</a:t>
            </a:r>
            <a:endParaRPr lang="en-US" b="1" dirty="0"/>
          </a:p>
        </p:txBody>
      </p:sp>
      <p:sp>
        <p:nvSpPr>
          <p:cNvPr id="3" name="Rectangle 2"/>
          <p:cNvSpPr/>
          <p:nvPr/>
        </p:nvSpPr>
        <p:spPr>
          <a:xfrm>
            <a:off x="205546" y="1318022"/>
            <a:ext cx="11961813" cy="5539978"/>
          </a:xfrm>
          <a:prstGeom prst="rect">
            <a:avLst/>
          </a:prstGeom>
        </p:spPr>
        <p:txBody>
          <a:bodyPr wrap="square">
            <a:spAutoFit/>
          </a:bodyPr>
          <a:lstStyle/>
          <a:p>
            <a:r>
              <a:rPr lang="en-US" sz="1800" dirty="0" smtClean="0"/>
              <a:t>Physical </a:t>
            </a:r>
            <a:r>
              <a:rPr lang="en-US" sz="1800" dirty="0"/>
              <a:t>learners are extremely animated and always need to be moving. They learn best by going through the motions of what they are learning.</a:t>
            </a:r>
          </a:p>
          <a:p>
            <a:endParaRPr lang="en-US" sz="1800" dirty="0"/>
          </a:p>
          <a:p>
            <a:pPr algn="ctr"/>
            <a:r>
              <a:rPr lang="en-US" sz="1800" b="1" dirty="0"/>
              <a:t>Physical learners:</a:t>
            </a:r>
          </a:p>
          <a:p>
            <a:endParaRPr lang="en-US" sz="1800" dirty="0"/>
          </a:p>
          <a:p>
            <a:pPr marL="3390367" lvl="5" indent="-342900">
              <a:buFont typeface="Arial" panose="020B0604020202020204" pitchFamily="34" charset="0"/>
              <a:buChar char="•"/>
            </a:pPr>
            <a:r>
              <a:rPr lang="en-US" sz="2000" dirty="0"/>
              <a:t>Notice and appreciate the physical world around them, such as textures</a:t>
            </a:r>
          </a:p>
          <a:p>
            <a:pPr marL="3390367" lvl="5" indent="-342900">
              <a:buFont typeface="Arial" panose="020B0604020202020204" pitchFamily="34" charset="0"/>
              <a:buChar char="•"/>
            </a:pPr>
            <a:r>
              <a:rPr lang="en-US" sz="2000" dirty="0"/>
              <a:t>Enjoys sports and exercise along with outdoor activities and working with their hands</a:t>
            </a:r>
          </a:p>
          <a:p>
            <a:pPr marL="3390367" lvl="5" indent="-342900">
              <a:buFont typeface="Arial" panose="020B0604020202020204" pitchFamily="34" charset="0"/>
              <a:buChar char="•"/>
            </a:pPr>
            <a:r>
              <a:rPr lang="en-US" sz="2000" dirty="0"/>
              <a:t>Tend to use and pick up on body language</a:t>
            </a:r>
          </a:p>
          <a:p>
            <a:pPr marL="3390367" lvl="5" indent="-342900">
              <a:buFont typeface="Arial" panose="020B0604020202020204" pitchFamily="34" charset="0"/>
              <a:buChar char="•"/>
            </a:pPr>
            <a:r>
              <a:rPr lang="en-US" sz="2000" dirty="0"/>
              <a:t>Enjoy making models or doing jigsaw puzzles</a:t>
            </a:r>
          </a:p>
          <a:p>
            <a:endParaRPr lang="en-US" sz="1800" dirty="0" smtClean="0"/>
          </a:p>
          <a:p>
            <a:endParaRPr lang="en-US" sz="1800" dirty="0"/>
          </a:p>
          <a:p>
            <a:r>
              <a:rPr lang="en-US" sz="1800" dirty="0" smtClean="0"/>
              <a:t>For </a:t>
            </a:r>
            <a:r>
              <a:rPr lang="en-US" sz="1800" dirty="0"/>
              <a:t>example, if something is bothering you or you are trying to wrap your head around a concept, you would rather go for a run or walk than sit down and figure it out.</a:t>
            </a:r>
          </a:p>
          <a:p>
            <a:endParaRPr lang="en-US" sz="1800" dirty="0"/>
          </a:p>
          <a:p>
            <a:r>
              <a:rPr lang="en-US" sz="1800" b="1" dirty="0"/>
              <a:t>You are a physical learner if: </a:t>
            </a:r>
            <a:r>
              <a:rPr lang="en-US" sz="1800" dirty="0"/>
              <a:t>You don’t learn something until you do it, and need to draw out your own diagrams or role play to learn new information. You may also be constantly in motion and speak with your hands.</a:t>
            </a:r>
          </a:p>
        </p:txBody>
      </p:sp>
      <p:pic>
        <p:nvPicPr>
          <p:cNvPr id="7170" name="Picture 2" descr="Visual learning Learning styles Kinesthetic learning Auditory ..."/>
          <p:cNvPicPr>
            <a:picLocks noChangeAspect="1" noChangeArrowheads="1"/>
          </p:cNvPicPr>
          <p:nvPr/>
        </p:nvPicPr>
        <p:blipFill>
          <a:blip r:embed="rId2" cstate="print">
            <a:clrChange>
              <a:clrFrom>
                <a:srgbClr val="D8D8D8"/>
              </a:clrFrom>
              <a:clrTo>
                <a:srgbClr val="D8D8D8">
                  <a:alpha val="0"/>
                </a:srgbClr>
              </a:clrTo>
            </a:clrChange>
            <a:extLst>
              <a:ext uri="{BEBA8EAE-BF5A-486C-A8C5-ECC9F3942E4B}">
                <a14:imgProps xmlns:a14="http://schemas.microsoft.com/office/drawing/2010/main">
                  <a14:imgLayer r:embed="rId3">
                    <a14:imgEffect>
                      <a14:backgroundRemoval t="1653" b="98072" l="5455" r="96932">
                        <a14:foregroundMark x1="43523" y1="66942" x2="47955" y2="79614"/>
                        <a14:foregroundMark x1="48523" y1="67493" x2="57614" y2="66667"/>
                        <a14:foregroundMark x1="48636" y1="71625" x2="57045" y2="74656"/>
                        <a14:foregroundMark x1="48409" y1="76584" x2="53182" y2="76860"/>
                        <a14:foregroundMark x1="34545" y1="86501" x2="49773" y2="98072"/>
                        <a14:foregroundMark x1="53523" y1="67493" x2="96932" y2="66116"/>
                        <a14:foregroundMark x1="7614" y1="68320" x2="10682" y2="90358"/>
                        <a14:foregroundMark x1="8068" y1="94215" x2="6818" y2="81543"/>
                        <a14:foregroundMark x1="9659" y1="72727" x2="12273" y2="76860"/>
                        <a14:foregroundMark x1="11591" y1="89807" x2="13409" y2="95317"/>
                        <a14:foregroundMark x1="5568" y1="44628" x2="8295" y2="50689"/>
                        <a14:foregroundMark x1="9091" y1="43526" x2="6591" y2="51791"/>
                        <a14:foregroundMark x1="6136" y1="42975" x2="9773" y2="49036"/>
                        <a14:foregroundMark x1="7614" y1="54270" x2="7955" y2="44077"/>
                        <a14:foregroundMark x1="9545" y1="52617" x2="9205" y2="49036"/>
                        <a14:foregroundMark x1="6136" y1="52066" x2="7159" y2="47107"/>
                        <a14:foregroundMark x1="5795" y1="44628" x2="8750" y2="50689"/>
                        <a14:foregroundMark x1="8523" y1="54821" x2="9545" y2="49587"/>
                        <a14:foregroundMark x1="6818" y1="31405" x2="13409" y2="20661"/>
                        <a14:foregroundMark x1="7955" y1="20937" x2="12386" y2="31956"/>
                        <a14:foregroundMark x1="10568" y1="18457" x2="9318" y2="28375"/>
                        <a14:foregroundMark x1="9773" y1="28099" x2="10341" y2="28375"/>
                        <a14:foregroundMark x1="51250" y1="42975" x2="57955" y2="32782"/>
                        <a14:foregroundMark x1="59205" y1="16253" x2="62045" y2="17906"/>
                        <a14:foregroundMark x1="63636" y1="57025" x2="65341" y2="20937"/>
                        <a14:foregroundMark x1="67614" y1="30854" x2="71023" y2="40220"/>
                        <a14:foregroundMark x1="70000" y1="18457" x2="74659" y2="20386"/>
                        <a14:foregroundMark x1="70682" y1="21763" x2="71023" y2="22039"/>
                        <a14:foregroundMark x1="75795" y1="32231" x2="77273" y2="42149"/>
                        <a14:foregroundMark x1="70341" y1="23140" x2="72159" y2="24242"/>
                        <a14:foregroundMark x1="72500" y1="35537" x2="70341" y2="28650"/>
                        <a14:foregroundMark x1="67045" y1="37466" x2="69318" y2="42424"/>
                        <a14:foregroundMark x1="63068" y1="69421" x2="62614" y2="79063"/>
                        <a14:foregroundMark x1="23068" y1="17355" x2="25341" y2="19835"/>
                        <a14:foregroundMark x1="25455" y1="7989" x2="27727" y2="12672"/>
                        <a14:foregroundMark x1="29773" y1="4132" x2="30341" y2="9366"/>
                        <a14:foregroundMark x1="34205" y1="1653" x2="33977" y2="7989"/>
                        <a14:foregroundMark x1="38636" y1="2479" x2="37386" y2="7989"/>
                        <a14:foregroundMark x1="42045" y1="9642" x2="40114" y2="14601"/>
                        <a14:foregroundMark x1="45341" y1="17631" x2="41818" y2="19559"/>
                        <a14:foregroundMark x1="46477" y1="27824" x2="43523" y2="28099"/>
                        <a14:foregroundMark x1="46364" y1="38567" x2="42727" y2="36088"/>
                        <a14:foregroundMark x1="9432" y1="27824" x2="10341" y2="21763"/>
                        <a14:foregroundMark x1="6023" y1="52893" x2="6591" y2="47934"/>
                        <a14:foregroundMark x1="7159" y1="75207" x2="7159" y2="75207"/>
                        <a14:foregroundMark x1="7159" y1="74105" x2="7159" y2="74105"/>
                        <a14:backgroundMark x1="60455" y1="68320" x2="61705" y2="74380"/>
                        <a14:backgroundMark x1="78295" y1="68320" x2="79091" y2="70523"/>
                        <a14:backgroundMark x1="93409" y1="68320" x2="93523" y2="73554"/>
                        <a14:backgroundMark x1="93409" y1="66391" x2="93409" y2="66391"/>
                        <a14:backgroundMark x1="93409" y1="68320" x2="93409" y2="68320"/>
                        <a14:backgroundMark x1="76364" y1="68044" x2="76364" y2="65565"/>
                        <a14:backgroundMark x1="75455" y1="67218" x2="76023" y2="62810"/>
                        <a14:backgroundMark x1="66705" y1="69697" x2="66591" y2="64463"/>
                        <a14:backgroundMark x1="57727" y1="70523" x2="57500" y2="65840"/>
                        <a14:backgroundMark x1="56250" y1="67218" x2="96364" y2="64463"/>
                        <a14:backgroundMark x1="97500" y1="65289" x2="78750" y2="65289"/>
                        <a14:backgroundMark x1="10000" y1="75758" x2="11023" y2="78512"/>
                        <a14:backgroundMark x1="5909" y1="44077" x2="9545" y2="53994"/>
                        <a14:backgroundMark x1="68068" y1="20937" x2="65341" y2="40220"/>
                      </a14:backgroundRemoval>
                    </a14:imgEffect>
                  </a14:imgLayer>
                </a14:imgProps>
              </a:ext>
              <a:ext uri="{28A0092B-C50C-407E-A947-70E740481C1C}">
                <a14:useLocalDpi xmlns:a14="http://schemas.microsoft.com/office/drawing/2010/main" val="0"/>
              </a:ext>
            </a:extLst>
          </a:blip>
          <a:srcRect/>
          <a:stretch>
            <a:fillRect/>
          </a:stretch>
        </p:blipFill>
        <p:spPr bwMode="auto">
          <a:xfrm>
            <a:off x="7999412" y="1137"/>
            <a:ext cx="3320473" cy="136969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w to Teach English For Different Learning Styles | Teaching ..."/>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12812" y="1981200"/>
            <a:ext cx="2059900" cy="275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48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324</TotalTime>
  <Words>1433</Words>
  <Application>Microsoft Office PowerPoint</Application>
  <PresentationFormat>Custom</PresentationFormat>
  <Paragraphs>178</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Roboto</vt:lpstr>
      <vt:lpstr>Segoe UI</vt:lpstr>
      <vt:lpstr>Times New Roman</vt:lpstr>
      <vt:lpstr>Books 16x9</vt:lpstr>
      <vt:lpstr>Study Better</vt:lpstr>
      <vt:lpstr>Why Study?</vt:lpstr>
      <vt:lpstr>Studying &amp; the Brain </vt:lpstr>
      <vt:lpstr>Why do we learn differently</vt:lpstr>
      <vt:lpstr>What kind of Learner am I - Quiz </vt:lpstr>
      <vt:lpstr>My Learning Style</vt:lpstr>
      <vt:lpstr>Visual (Spatial)</vt:lpstr>
      <vt:lpstr>Verbal (Linguistic)</vt:lpstr>
      <vt:lpstr>Physical (Kinesthetic)</vt:lpstr>
      <vt:lpstr>Logical (Mathematical)</vt:lpstr>
      <vt:lpstr>Social (Interpersonal) </vt:lpstr>
      <vt:lpstr>Solitary (Intrapersonal)</vt:lpstr>
      <vt:lpstr>Auditory-Musical</vt:lpstr>
      <vt:lpstr>Naturalistic Learning</vt:lpstr>
      <vt:lpstr>PowerPoint Presentation</vt:lpstr>
      <vt:lpstr>Time Management and Goal Setting</vt:lpstr>
      <vt:lpstr>Get Organized and Plan</vt:lpstr>
      <vt:lpstr>Change Habits and Make Decisions</vt:lpstr>
      <vt:lpstr>PowerPoint Presentation</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Better</dc:title>
  <dc:creator>OLGA PAPA</dc:creator>
  <cp:lastModifiedBy>OLGA PAPA</cp:lastModifiedBy>
  <cp:revision>42</cp:revision>
  <dcterms:created xsi:type="dcterms:W3CDTF">2019-11-11T01:25:24Z</dcterms:created>
  <dcterms:modified xsi:type="dcterms:W3CDTF">2020-05-12T00:06:45Z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